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Montserrat Black"/>
      <p:regular r:id="rId14"/>
    </p:embeddedFont>
    <p:embeddedFont>
      <p:font typeface="Montserrat Black"/>
      <p:regular r:id="rId15"/>
    </p:embeddedFont>
    <p:embeddedFont>
      <p:font typeface="Inconsolata"/>
      <p:regular r:id="rId16"/>
    </p:embeddedFont>
    <p:embeddedFont>
      <p:font typeface="Inconsolata"/>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Welcome to the AI Agents Bootcamp 2025, taking place from June 23-27 in Chișinău, Moldova at the University of Moldova.
• Over the course of 5 days, attendees will have the opportunity to learn from industry experts, participate in hands-on workshops, and explore the cutting edge of AI technology.
• The goal is to equip participants with the skills and knowledge needed to develop the next generation of intelligent systems that will shape our future.
• I'm excited to dive into the program and see what innovative solutions emerge from this gathering of AI pioneers.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the AI Agents Bootcamp! I'm excited to have you all here today.
This bootcamp is organized by the Technical University of Moldova, so we're grateful to be hosted on their campus.
Your instructor for this bootcamp is Vasili Braga, an expert in AI systems and machine learning. He'll be leading us through the next few days.
The bootcamp is being put on by SmartAgents SRL, a company that specializes in high-performance computing and large language models.
Let's dive in and get started! I'm looking forward to an engaging and informative few days ahead.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bootcamp is to help you build your own AI agent society - a functioning ecosystem of intelligent agents that can learn and collaborate.
You'll gain a deep understanding of the theoretical foundations of multi-agent systems, including topics like LLMs, SLMs, and RAG.
By the end, you'll have created a working multi-agent system that you can demo and reuse.
We'll also explore the important ethical and safety considerations around the responsible use of AI agents.
This is an exciting opportunity to become an expert in this cutting-edge field and develop a powerful AI tool you can apply to real-world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the 4-day agenda for the presentation.
On Day 1, we'll focus on teaching a single agent to think and remember.
On Day 2, we'll make agents talk, bid, and negotiate with each other.
Day 3 will be about building teams of agents that can solve tasks together.
Finally, on Day 4, we'll package and present our own intelligent agent society.
The visual on the slide gives a nice progression from simple to more complex AI agent systems.
This high-level agenda will help the audience understand the flow and focus of the 4-day presentation.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Day 1 of our training on agents, multi-agent systems, and reinforcement learning.
In the next 30 minutes, we'll discuss why these topics are important and the key concepts we'll be covering.
This will set the stage for the rest of the day's activities.
I encourage you to ask questions throughout the session - your participation will help ensure we cover the material effectively.
Let's dive 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Welcome everyone to our bootcamp session today! I'm excited to get started and help you all learn some new skills.
• First, let's cover a few housekeeping items.
• We have WiFi available - the network name and password are [network name + password].
• You can find the bootcamp repository at [GitHub/Colab link]. Make sure to open that up and run your first cell to get started.
• Throughout the session, I encourage you all to collaborate and work together to solve the challenges. Don't hesitate to ask questions - this is an interactive format and I'm here to help.
• At the end of the day, please provide some feedback so we can continue improving the bootcamp.
• And lastly, remember to bring your own laptop - you'll need it for all the activities we have planned.
• Alright, let's dive in! Open up that repo and let's get coding.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will be building their own agents and trying out code live during the session
They'll be working in small teams to share findings, ask questions, and provide feedback
On the first day, they'll be using Google Colab or Kaggle, so no local installation is required
We encourage participants to engage in discussion and collaborative learning throughout the session
Experimentation is encouraged - don't be afraid to try new things and break the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2843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AI Agents Bootcamp 2025</a:t>
            </a:r>
            <a:endParaRPr lang="en-US" sz="4450" dirty="0"/>
          </a:p>
        </p:txBody>
      </p:sp>
      <p:sp>
        <p:nvSpPr>
          <p:cNvPr id="4" name="Text 1"/>
          <p:cNvSpPr/>
          <p:nvPr/>
        </p:nvSpPr>
        <p:spPr>
          <a:xfrm>
            <a:off x="793790" y="448615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23–27 June 2025 • UTM — Chișinău</a:t>
            </a:r>
            <a:endParaRPr lang="en-US" sz="1750" dirty="0"/>
          </a:p>
        </p:txBody>
      </p:sp>
      <p:sp>
        <p:nvSpPr>
          <p:cNvPr id="5" name="Shape 2"/>
          <p:cNvSpPr/>
          <p:nvPr/>
        </p:nvSpPr>
        <p:spPr>
          <a:xfrm>
            <a:off x="793790" y="5121116"/>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128736"/>
            <a:ext cx="347663" cy="347663"/>
          </a:xfrm>
          <a:prstGeom prst="rect">
            <a:avLst/>
          </a:prstGeom>
        </p:spPr>
      </p:pic>
      <p:sp>
        <p:nvSpPr>
          <p:cNvPr id="7" name="Text 3"/>
          <p:cNvSpPr/>
          <p:nvPr/>
        </p:nvSpPr>
        <p:spPr>
          <a:xfrm>
            <a:off x="1270040" y="5104209"/>
            <a:ext cx="1983700" cy="396835"/>
          </a:xfrm>
          <a:prstGeom prst="rect">
            <a:avLst/>
          </a:prstGeom>
          <a:noFill/>
          <a:ln/>
        </p:spPr>
        <p:txBody>
          <a:bodyPr wrap="none" lIns="0" tIns="0" rIns="0" bIns="0" rtlCol="0" anchor="t"/>
          <a:lstStyle/>
          <a:p>
            <a:pPr algn="l" indent="0" marL="0">
              <a:lnSpc>
                <a:spcPts val="3100"/>
              </a:lnSpc>
              <a:buNone/>
            </a:pPr>
            <a:r>
              <a:rPr lang="en-US" sz="2200" b="1" dirty="0">
                <a:solidFill>
                  <a:srgbClr val="151617"/>
                </a:solidFill>
                <a:latin typeface="Inconsolata Bold" pitchFamily="34" charset="0"/>
                <a:ea typeface="Inconsolata Bold" pitchFamily="34" charset="-122"/>
                <a:cs typeface="Inconsolata Bold" pitchFamily="34" charset="-120"/>
              </a:rPr>
              <a:t>by Braga Basil</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43921"/>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Welcome to AI Agents Bootcamp!</a:t>
            </a:r>
            <a:endParaRPr lang="en-US" sz="4450" dirty="0"/>
          </a:p>
        </p:txBody>
      </p:sp>
      <p:pic>
        <p:nvPicPr>
          <p:cNvPr id="4" name="Image 1" descr="preencoded.png">    </p:cNvPr>
          <p:cNvPicPr>
            <a:picLocks noChangeAspect="1"/>
          </p:cNvPicPr>
          <p:nvPr/>
        </p:nvPicPr>
        <p:blipFill>
          <a:blip r:embed="rId2"/>
          <a:stretch>
            <a:fillRect/>
          </a:stretch>
        </p:blipFill>
        <p:spPr>
          <a:xfrm>
            <a:off x="793790" y="3601641"/>
            <a:ext cx="566976" cy="566976"/>
          </a:xfrm>
          <a:prstGeom prst="rect">
            <a:avLst/>
          </a:prstGeom>
        </p:spPr>
      </p:pic>
      <p:sp>
        <p:nvSpPr>
          <p:cNvPr id="5" name="Text 1"/>
          <p:cNvSpPr/>
          <p:nvPr/>
        </p:nvSpPr>
        <p:spPr>
          <a:xfrm>
            <a:off x="793790" y="4452104"/>
            <a:ext cx="2329815"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Organized by UTM</a:t>
            </a:r>
            <a:endParaRPr lang="en-US" sz="2200" dirty="0"/>
          </a:p>
        </p:txBody>
      </p:sp>
      <p:sp>
        <p:nvSpPr>
          <p:cNvPr id="6" name="Text 2"/>
          <p:cNvSpPr/>
          <p:nvPr/>
        </p:nvSpPr>
        <p:spPr>
          <a:xfrm>
            <a:off x="793790" y="5296853"/>
            <a:ext cx="2329815"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Hosted at the Technical University of Moldova</a:t>
            </a:r>
            <a:endParaRPr lang="en-US" sz="1750" dirty="0"/>
          </a:p>
        </p:txBody>
      </p:sp>
      <p:pic>
        <p:nvPicPr>
          <p:cNvPr id="7" name="Image 2" descr="preencoded.png">    </p:cNvPr>
          <p:cNvPicPr>
            <a:picLocks noChangeAspect="1"/>
          </p:cNvPicPr>
          <p:nvPr/>
        </p:nvPicPr>
        <p:blipFill>
          <a:blip r:embed="rId3"/>
          <a:stretch>
            <a:fillRect/>
          </a:stretch>
        </p:blipFill>
        <p:spPr>
          <a:xfrm>
            <a:off x="3407093" y="3601641"/>
            <a:ext cx="566976" cy="566976"/>
          </a:xfrm>
          <a:prstGeom prst="rect">
            <a:avLst/>
          </a:prstGeom>
        </p:spPr>
      </p:pic>
      <p:sp>
        <p:nvSpPr>
          <p:cNvPr id="8" name="Text 3"/>
          <p:cNvSpPr/>
          <p:nvPr/>
        </p:nvSpPr>
        <p:spPr>
          <a:xfrm>
            <a:off x="3407093" y="4452104"/>
            <a:ext cx="2329815"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Trainer: Vasili Braga</a:t>
            </a:r>
            <a:endParaRPr lang="en-US" sz="2200" dirty="0"/>
          </a:p>
        </p:txBody>
      </p:sp>
      <p:sp>
        <p:nvSpPr>
          <p:cNvPr id="9" name="Text 4"/>
          <p:cNvSpPr/>
          <p:nvPr/>
        </p:nvSpPr>
        <p:spPr>
          <a:xfrm>
            <a:off x="3407093" y="5296853"/>
            <a:ext cx="232981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Expert instructor leading the bootcamp</a:t>
            </a:r>
            <a:endParaRPr lang="en-US" sz="1750" dirty="0"/>
          </a:p>
        </p:txBody>
      </p:sp>
      <p:pic>
        <p:nvPicPr>
          <p:cNvPr id="10" name="Image 3" descr="preencoded.png">    </p:cNvPr>
          <p:cNvPicPr>
            <a:picLocks noChangeAspect="1"/>
          </p:cNvPicPr>
          <p:nvPr/>
        </p:nvPicPr>
        <p:blipFill>
          <a:blip r:embed="rId4"/>
          <a:stretch>
            <a:fillRect/>
          </a:stretch>
        </p:blipFill>
        <p:spPr>
          <a:xfrm>
            <a:off x="6020395" y="3601641"/>
            <a:ext cx="566976" cy="566976"/>
          </a:xfrm>
          <a:prstGeom prst="rect">
            <a:avLst/>
          </a:prstGeom>
        </p:spPr>
      </p:pic>
      <p:sp>
        <p:nvSpPr>
          <p:cNvPr id="11" name="Text 5"/>
          <p:cNvSpPr/>
          <p:nvPr/>
        </p:nvSpPr>
        <p:spPr>
          <a:xfrm>
            <a:off x="6020395" y="4452104"/>
            <a:ext cx="2329815"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SmartAgents SRL</a:t>
            </a:r>
            <a:endParaRPr lang="en-US" sz="2200" dirty="0"/>
          </a:p>
        </p:txBody>
      </p:sp>
      <p:sp>
        <p:nvSpPr>
          <p:cNvPr id="12" name="Text 6"/>
          <p:cNvSpPr/>
          <p:nvPr/>
        </p:nvSpPr>
        <p:spPr>
          <a:xfrm>
            <a:off x="6020395" y="5296853"/>
            <a:ext cx="2329815"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HPC &amp; LLM Systems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68479"/>
            <a:ext cx="6307336" cy="637937"/>
          </a:xfrm>
          <a:prstGeom prst="rect">
            <a:avLst/>
          </a:prstGeom>
          <a:noFill/>
          <a:ln/>
        </p:spPr>
        <p:txBody>
          <a:bodyPr wrap="none" lIns="0" tIns="0" rIns="0" bIns="0" rtlCol="0" anchor="t"/>
          <a:lstStyle/>
          <a:p>
            <a:pPr algn="l" indent="0" marL="0">
              <a:lnSpc>
                <a:spcPts val="5000"/>
              </a:lnSpc>
              <a:buNone/>
            </a:pPr>
            <a:r>
              <a:rPr lang="en-US" sz="4000" b="1" dirty="0">
                <a:solidFill>
                  <a:srgbClr val="151617"/>
                </a:solidFill>
                <a:latin typeface="Montserrat Black" pitchFamily="34" charset="0"/>
                <a:ea typeface="Montserrat Black" pitchFamily="34" charset="-122"/>
                <a:cs typeface="Montserrat Black" pitchFamily="34" charset="-120"/>
              </a:rPr>
              <a:t>Goals of the Bootcamp</a:t>
            </a:r>
            <a:endParaRPr lang="en-US" sz="4000" dirty="0"/>
          </a:p>
        </p:txBody>
      </p:sp>
      <p:sp>
        <p:nvSpPr>
          <p:cNvPr id="4" name="Shape 1"/>
          <p:cNvSpPr/>
          <p:nvPr/>
        </p:nvSpPr>
        <p:spPr>
          <a:xfrm>
            <a:off x="793790" y="2112526"/>
            <a:ext cx="459224" cy="459224"/>
          </a:xfrm>
          <a:prstGeom prst="roundRect">
            <a:avLst>
              <a:gd name="adj" fmla="val 1991"/>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pic>
        <p:nvPicPr>
          <p:cNvPr id="5" name="Image 1" descr="preencoded.png">    </p:cNvPr>
          <p:cNvPicPr>
            <a:picLocks noChangeAspect="1"/>
          </p:cNvPicPr>
          <p:nvPr/>
        </p:nvPicPr>
        <p:blipFill>
          <a:blip r:embed="rId2"/>
          <a:stretch>
            <a:fillRect/>
          </a:stretch>
        </p:blipFill>
        <p:spPr>
          <a:xfrm>
            <a:off x="870287" y="2150745"/>
            <a:ext cx="306110" cy="382667"/>
          </a:xfrm>
          <a:prstGeom prst="rect">
            <a:avLst/>
          </a:prstGeom>
        </p:spPr>
      </p:pic>
      <p:sp>
        <p:nvSpPr>
          <p:cNvPr id="6" name="Text 2"/>
          <p:cNvSpPr/>
          <p:nvPr/>
        </p:nvSpPr>
        <p:spPr>
          <a:xfrm>
            <a:off x="1457087" y="2182654"/>
            <a:ext cx="2987278" cy="637699"/>
          </a:xfrm>
          <a:prstGeom prst="rect">
            <a:avLst/>
          </a:prstGeom>
          <a:noFill/>
          <a:ln/>
        </p:spPr>
        <p:txBody>
          <a:bodyPr wrap="square" lIns="0" tIns="0" rIns="0" bIns="0" rtlCol="0" anchor="t"/>
          <a:lstStyle/>
          <a:p>
            <a:pPr algn="l" indent="0" marL="0">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Build your own AI Agent Society</a:t>
            </a:r>
            <a:endParaRPr lang="en-US" sz="2000" dirty="0"/>
          </a:p>
        </p:txBody>
      </p:sp>
      <p:sp>
        <p:nvSpPr>
          <p:cNvPr id="7" name="Text 3"/>
          <p:cNvSpPr/>
          <p:nvPr/>
        </p:nvSpPr>
        <p:spPr>
          <a:xfrm>
            <a:off x="1457087" y="2942749"/>
            <a:ext cx="2987278" cy="980123"/>
          </a:xfrm>
          <a:prstGeom prst="rect">
            <a:avLst/>
          </a:prstGeom>
          <a:noFill/>
          <a:ln/>
        </p:spPr>
        <p:txBody>
          <a:bodyPr wrap="square" lIns="0" tIns="0" rIns="0" bIns="0" rtlCol="0" anchor="t"/>
          <a:lstStyle/>
          <a:p>
            <a:pPr algn="l" indent="0" marL="0">
              <a:lnSpc>
                <a:spcPts val="2550"/>
              </a:lnSpc>
              <a:buNone/>
            </a:pPr>
            <a:r>
              <a:rPr lang="en-US" sz="1600" dirty="0">
                <a:solidFill>
                  <a:srgbClr val="151617"/>
                </a:solidFill>
                <a:latin typeface="Inconsolata" pitchFamily="34" charset="0"/>
                <a:ea typeface="Inconsolata" pitchFamily="34" charset="-122"/>
                <a:cs typeface="Inconsolata" pitchFamily="34" charset="-120"/>
              </a:rPr>
              <a:t>Create a functioning ecosystem of intelligent agents</a:t>
            </a:r>
            <a:endParaRPr lang="en-US" sz="1600" dirty="0"/>
          </a:p>
        </p:txBody>
      </p:sp>
      <p:sp>
        <p:nvSpPr>
          <p:cNvPr id="8" name="Shape 4"/>
          <p:cNvSpPr/>
          <p:nvPr/>
        </p:nvSpPr>
        <p:spPr>
          <a:xfrm>
            <a:off x="4699516" y="2112526"/>
            <a:ext cx="459224" cy="459224"/>
          </a:xfrm>
          <a:prstGeom prst="roundRect">
            <a:avLst>
              <a:gd name="adj" fmla="val 1991"/>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pic>
        <p:nvPicPr>
          <p:cNvPr id="9" name="Image 2" descr="preencoded.png">    </p:cNvPr>
          <p:cNvPicPr>
            <a:picLocks noChangeAspect="1"/>
          </p:cNvPicPr>
          <p:nvPr/>
        </p:nvPicPr>
        <p:blipFill>
          <a:blip r:embed="rId3"/>
          <a:stretch>
            <a:fillRect/>
          </a:stretch>
        </p:blipFill>
        <p:spPr>
          <a:xfrm>
            <a:off x="4776014" y="2150745"/>
            <a:ext cx="306110" cy="382667"/>
          </a:xfrm>
          <a:prstGeom prst="rect">
            <a:avLst/>
          </a:prstGeom>
        </p:spPr>
      </p:pic>
      <p:sp>
        <p:nvSpPr>
          <p:cNvPr id="10" name="Text 5"/>
          <p:cNvSpPr/>
          <p:nvPr/>
        </p:nvSpPr>
        <p:spPr>
          <a:xfrm>
            <a:off x="5362813" y="2182654"/>
            <a:ext cx="2987397" cy="637699"/>
          </a:xfrm>
          <a:prstGeom prst="rect">
            <a:avLst/>
          </a:prstGeom>
          <a:noFill/>
          <a:ln/>
        </p:spPr>
        <p:txBody>
          <a:bodyPr wrap="square" lIns="0" tIns="0" rIns="0" bIns="0" rtlCol="0" anchor="t"/>
          <a:lstStyle/>
          <a:p>
            <a:pPr algn="l" indent="0" marL="0">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Understand MAS, LLMs, SLMs, and RAG</a:t>
            </a:r>
            <a:endParaRPr lang="en-US" sz="2000" dirty="0"/>
          </a:p>
        </p:txBody>
      </p:sp>
      <p:sp>
        <p:nvSpPr>
          <p:cNvPr id="11" name="Text 6"/>
          <p:cNvSpPr/>
          <p:nvPr/>
        </p:nvSpPr>
        <p:spPr>
          <a:xfrm>
            <a:off x="5362813" y="2942749"/>
            <a:ext cx="2987397" cy="980123"/>
          </a:xfrm>
          <a:prstGeom prst="rect">
            <a:avLst/>
          </a:prstGeom>
          <a:noFill/>
          <a:ln/>
        </p:spPr>
        <p:txBody>
          <a:bodyPr wrap="square" lIns="0" tIns="0" rIns="0" bIns="0" rtlCol="0" anchor="t"/>
          <a:lstStyle/>
          <a:p>
            <a:pPr algn="l" indent="0" marL="0">
              <a:lnSpc>
                <a:spcPts val="2550"/>
              </a:lnSpc>
              <a:buNone/>
            </a:pPr>
            <a:r>
              <a:rPr lang="en-US" sz="1600" dirty="0">
                <a:solidFill>
                  <a:srgbClr val="151617"/>
                </a:solidFill>
                <a:latin typeface="Inconsolata" pitchFamily="34" charset="0"/>
                <a:ea typeface="Inconsolata" pitchFamily="34" charset="-122"/>
                <a:cs typeface="Inconsolata" pitchFamily="34" charset="-120"/>
              </a:rPr>
              <a:t>Master the theoretical foundations of multi-agent systems</a:t>
            </a:r>
            <a:endParaRPr lang="en-US" sz="1600" dirty="0"/>
          </a:p>
        </p:txBody>
      </p:sp>
      <p:sp>
        <p:nvSpPr>
          <p:cNvPr id="12" name="Shape 7"/>
          <p:cNvSpPr/>
          <p:nvPr/>
        </p:nvSpPr>
        <p:spPr>
          <a:xfrm>
            <a:off x="793790" y="4331137"/>
            <a:ext cx="459224" cy="459224"/>
          </a:xfrm>
          <a:prstGeom prst="roundRect">
            <a:avLst>
              <a:gd name="adj" fmla="val 1991"/>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pic>
        <p:nvPicPr>
          <p:cNvPr id="13" name="Image 3" descr="preencoded.png">    </p:cNvPr>
          <p:cNvPicPr>
            <a:picLocks noChangeAspect="1"/>
          </p:cNvPicPr>
          <p:nvPr/>
        </p:nvPicPr>
        <p:blipFill>
          <a:blip r:embed="rId4"/>
          <a:stretch>
            <a:fillRect/>
          </a:stretch>
        </p:blipFill>
        <p:spPr>
          <a:xfrm>
            <a:off x="870287" y="4369356"/>
            <a:ext cx="306110" cy="382667"/>
          </a:xfrm>
          <a:prstGeom prst="rect">
            <a:avLst/>
          </a:prstGeom>
        </p:spPr>
      </p:pic>
      <p:sp>
        <p:nvSpPr>
          <p:cNvPr id="14" name="Text 8"/>
          <p:cNvSpPr/>
          <p:nvPr/>
        </p:nvSpPr>
        <p:spPr>
          <a:xfrm>
            <a:off x="1457087" y="4401264"/>
            <a:ext cx="2987278" cy="637699"/>
          </a:xfrm>
          <a:prstGeom prst="rect">
            <a:avLst/>
          </a:prstGeom>
          <a:noFill/>
          <a:ln/>
        </p:spPr>
        <p:txBody>
          <a:bodyPr wrap="square" lIns="0" tIns="0" rIns="0" bIns="0" rtlCol="0" anchor="t"/>
          <a:lstStyle/>
          <a:p>
            <a:pPr algn="l" indent="0" marL="0">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Create working multi-agent systems</a:t>
            </a:r>
            <a:endParaRPr lang="en-US" sz="2000" dirty="0"/>
          </a:p>
        </p:txBody>
      </p:sp>
      <p:sp>
        <p:nvSpPr>
          <p:cNvPr id="15" name="Text 9"/>
          <p:cNvSpPr/>
          <p:nvPr/>
        </p:nvSpPr>
        <p:spPr>
          <a:xfrm>
            <a:off x="1457087" y="5161359"/>
            <a:ext cx="2987278" cy="653415"/>
          </a:xfrm>
          <a:prstGeom prst="rect">
            <a:avLst/>
          </a:prstGeom>
          <a:noFill/>
          <a:ln/>
        </p:spPr>
        <p:txBody>
          <a:bodyPr wrap="square" lIns="0" tIns="0" rIns="0" bIns="0" rtlCol="0" anchor="t"/>
          <a:lstStyle/>
          <a:p>
            <a:pPr algn="l" indent="0" marL="0">
              <a:lnSpc>
                <a:spcPts val="2550"/>
              </a:lnSpc>
              <a:buNone/>
            </a:pPr>
            <a:r>
              <a:rPr lang="en-US" sz="1600" dirty="0">
                <a:solidFill>
                  <a:srgbClr val="151617"/>
                </a:solidFill>
                <a:latin typeface="Inconsolata" pitchFamily="34" charset="0"/>
                <a:ea typeface="Inconsolata" pitchFamily="34" charset="-122"/>
                <a:cs typeface="Inconsolata" pitchFamily="34" charset="-120"/>
              </a:rPr>
              <a:t>With agents that learn and collaborate</a:t>
            </a:r>
            <a:endParaRPr lang="en-US" sz="1600" dirty="0"/>
          </a:p>
        </p:txBody>
      </p:sp>
      <p:sp>
        <p:nvSpPr>
          <p:cNvPr id="16" name="Shape 10"/>
          <p:cNvSpPr/>
          <p:nvPr/>
        </p:nvSpPr>
        <p:spPr>
          <a:xfrm>
            <a:off x="4699516" y="4331137"/>
            <a:ext cx="459224" cy="459224"/>
          </a:xfrm>
          <a:prstGeom prst="roundRect">
            <a:avLst>
              <a:gd name="adj" fmla="val 1991"/>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pic>
        <p:nvPicPr>
          <p:cNvPr id="17" name="Image 4" descr="preencoded.png">    </p:cNvPr>
          <p:cNvPicPr>
            <a:picLocks noChangeAspect="1"/>
          </p:cNvPicPr>
          <p:nvPr/>
        </p:nvPicPr>
        <p:blipFill>
          <a:blip r:embed="rId5"/>
          <a:stretch>
            <a:fillRect/>
          </a:stretch>
        </p:blipFill>
        <p:spPr>
          <a:xfrm>
            <a:off x="4776014" y="4369356"/>
            <a:ext cx="306110" cy="382667"/>
          </a:xfrm>
          <a:prstGeom prst="rect">
            <a:avLst/>
          </a:prstGeom>
        </p:spPr>
      </p:pic>
      <p:sp>
        <p:nvSpPr>
          <p:cNvPr id="18" name="Text 11"/>
          <p:cNvSpPr/>
          <p:nvPr/>
        </p:nvSpPr>
        <p:spPr>
          <a:xfrm>
            <a:off x="5362813" y="4401264"/>
            <a:ext cx="2987397" cy="637699"/>
          </a:xfrm>
          <a:prstGeom prst="rect">
            <a:avLst/>
          </a:prstGeom>
          <a:noFill/>
          <a:ln/>
        </p:spPr>
        <p:txBody>
          <a:bodyPr wrap="square" lIns="0" tIns="0" rIns="0" bIns="0" rtlCol="0" anchor="t"/>
          <a:lstStyle/>
          <a:p>
            <a:pPr algn="l" indent="0" marL="0">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Leave with a fully functional MAS MVP</a:t>
            </a:r>
            <a:endParaRPr lang="en-US" sz="2000" dirty="0"/>
          </a:p>
        </p:txBody>
      </p:sp>
      <p:sp>
        <p:nvSpPr>
          <p:cNvPr id="19" name="Text 12"/>
          <p:cNvSpPr/>
          <p:nvPr/>
        </p:nvSpPr>
        <p:spPr>
          <a:xfrm>
            <a:off x="5362813" y="5161359"/>
            <a:ext cx="2987397" cy="326708"/>
          </a:xfrm>
          <a:prstGeom prst="rect">
            <a:avLst/>
          </a:prstGeom>
          <a:noFill/>
          <a:ln/>
        </p:spPr>
        <p:txBody>
          <a:bodyPr wrap="none" lIns="0" tIns="0" rIns="0" bIns="0" rtlCol="0" anchor="t"/>
          <a:lstStyle/>
          <a:p>
            <a:pPr algn="l" indent="0" marL="0">
              <a:lnSpc>
                <a:spcPts val="2550"/>
              </a:lnSpc>
              <a:buNone/>
            </a:pPr>
            <a:r>
              <a:rPr lang="en-US" sz="1600" dirty="0">
                <a:solidFill>
                  <a:srgbClr val="151617"/>
                </a:solidFill>
                <a:latin typeface="Inconsolata" pitchFamily="34" charset="0"/>
                <a:ea typeface="Inconsolata" pitchFamily="34" charset="-122"/>
                <a:cs typeface="Inconsolata" pitchFamily="34" charset="-120"/>
              </a:rPr>
              <a:t>You can demo and reuse</a:t>
            </a:r>
            <a:endParaRPr lang="en-US" sz="1600" dirty="0"/>
          </a:p>
        </p:txBody>
      </p:sp>
      <p:sp>
        <p:nvSpPr>
          <p:cNvPr id="20" name="Shape 13"/>
          <p:cNvSpPr/>
          <p:nvPr/>
        </p:nvSpPr>
        <p:spPr>
          <a:xfrm>
            <a:off x="793790" y="6223040"/>
            <a:ext cx="459224" cy="459224"/>
          </a:xfrm>
          <a:prstGeom prst="roundRect">
            <a:avLst>
              <a:gd name="adj" fmla="val 1991"/>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pic>
        <p:nvPicPr>
          <p:cNvPr id="21" name="Image 5" descr="preencoded.png">    </p:cNvPr>
          <p:cNvPicPr>
            <a:picLocks noChangeAspect="1"/>
          </p:cNvPicPr>
          <p:nvPr/>
        </p:nvPicPr>
        <p:blipFill>
          <a:blip r:embed="rId6"/>
          <a:stretch>
            <a:fillRect/>
          </a:stretch>
        </p:blipFill>
        <p:spPr>
          <a:xfrm>
            <a:off x="870287" y="6261259"/>
            <a:ext cx="306110" cy="382667"/>
          </a:xfrm>
          <a:prstGeom prst="rect">
            <a:avLst/>
          </a:prstGeom>
        </p:spPr>
      </p:pic>
      <p:sp>
        <p:nvSpPr>
          <p:cNvPr id="22" name="Text 14"/>
          <p:cNvSpPr/>
          <p:nvPr/>
        </p:nvSpPr>
        <p:spPr>
          <a:xfrm>
            <a:off x="1457087" y="6293167"/>
            <a:ext cx="6598444" cy="318849"/>
          </a:xfrm>
          <a:prstGeom prst="rect">
            <a:avLst/>
          </a:prstGeom>
          <a:noFill/>
          <a:ln/>
        </p:spPr>
        <p:txBody>
          <a:bodyPr wrap="none" lIns="0" tIns="0" rIns="0" bIns="0" rtlCol="0" anchor="t"/>
          <a:lstStyle/>
          <a:p>
            <a:pPr algn="l" indent="0" marL="0">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Explore the ethics and safety of agent-based AI</a:t>
            </a:r>
            <a:endParaRPr lang="en-US" sz="2000" dirty="0"/>
          </a:p>
        </p:txBody>
      </p:sp>
      <p:sp>
        <p:nvSpPr>
          <p:cNvPr id="23" name="Text 15"/>
          <p:cNvSpPr/>
          <p:nvPr/>
        </p:nvSpPr>
        <p:spPr>
          <a:xfrm>
            <a:off x="1457087" y="6734413"/>
            <a:ext cx="6893123" cy="326708"/>
          </a:xfrm>
          <a:prstGeom prst="rect">
            <a:avLst/>
          </a:prstGeom>
          <a:noFill/>
          <a:ln/>
        </p:spPr>
        <p:txBody>
          <a:bodyPr wrap="none" lIns="0" tIns="0" rIns="0" bIns="0" rtlCol="0" anchor="t"/>
          <a:lstStyle/>
          <a:p>
            <a:pPr algn="l" indent="0" marL="0">
              <a:lnSpc>
                <a:spcPts val="2550"/>
              </a:lnSpc>
              <a:buNone/>
            </a:pPr>
            <a:r>
              <a:rPr lang="en-US" sz="1600" dirty="0">
                <a:solidFill>
                  <a:srgbClr val="151617"/>
                </a:solidFill>
                <a:latin typeface="Inconsolata" pitchFamily="34" charset="0"/>
                <a:ea typeface="Inconsolata" pitchFamily="34" charset="-122"/>
                <a:cs typeface="Inconsolata" pitchFamily="34" charset="-120"/>
              </a:rPr>
              <a:t>Understand the responsible use of AI agents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6856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Agenda Overview</a:t>
            </a:r>
            <a:endParaRPr lang="en-US" sz="4450" dirty="0"/>
          </a:p>
        </p:txBody>
      </p:sp>
      <p:pic>
        <p:nvPicPr>
          <p:cNvPr id="4" name="Image 1" descr="preencoded.png">    </p:cNvPr>
          <p:cNvPicPr>
            <a:picLocks noChangeAspect="1"/>
          </p:cNvPicPr>
          <p:nvPr/>
        </p:nvPicPr>
        <p:blipFill>
          <a:blip r:embed="rId2"/>
          <a:stretch>
            <a:fillRect/>
          </a:stretch>
        </p:blipFill>
        <p:spPr>
          <a:xfrm>
            <a:off x="793790" y="1917502"/>
            <a:ext cx="1134070" cy="1360884"/>
          </a:xfrm>
          <a:prstGeom prst="rect">
            <a:avLst/>
          </a:prstGeom>
        </p:spPr>
      </p:pic>
      <p:sp>
        <p:nvSpPr>
          <p:cNvPr id="5" name="Text 1"/>
          <p:cNvSpPr/>
          <p:nvPr/>
        </p:nvSpPr>
        <p:spPr>
          <a:xfrm>
            <a:off x="2154674" y="214431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Day 1</a:t>
            </a:r>
            <a:endParaRPr lang="en-US" sz="2200" dirty="0"/>
          </a:p>
        </p:txBody>
      </p:sp>
      <p:sp>
        <p:nvSpPr>
          <p:cNvPr id="6" name="Text 2"/>
          <p:cNvSpPr/>
          <p:nvPr/>
        </p:nvSpPr>
        <p:spPr>
          <a:xfrm>
            <a:off x="2154674" y="2634734"/>
            <a:ext cx="6195536"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Teach a single agent to think and remember</a:t>
            </a:r>
            <a:endParaRPr lang="en-US" sz="1750" dirty="0"/>
          </a:p>
        </p:txBody>
      </p:sp>
      <p:pic>
        <p:nvPicPr>
          <p:cNvPr id="7" name="Image 2" descr="preencoded.png">    </p:cNvPr>
          <p:cNvPicPr>
            <a:picLocks noChangeAspect="1"/>
          </p:cNvPicPr>
          <p:nvPr/>
        </p:nvPicPr>
        <p:blipFill>
          <a:blip r:embed="rId3"/>
          <a:stretch>
            <a:fillRect/>
          </a:stretch>
        </p:blipFill>
        <p:spPr>
          <a:xfrm>
            <a:off x="793790" y="3278386"/>
            <a:ext cx="1134070" cy="1360884"/>
          </a:xfrm>
          <a:prstGeom prst="rect">
            <a:avLst/>
          </a:prstGeom>
        </p:spPr>
      </p:pic>
      <p:sp>
        <p:nvSpPr>
          <p:cNvPr id="8" name="Text 3"/>
          <p:cNvSpPr/>
          <p:nvPr/>
        </p:nvSpPr>
        <p:spPr>
          <a:xfrm>
            <a:off x="2154674" y="350520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Day 2</a:t>
            </a:r>
            <a:endParaRPr lang="en-US" sz="2200" dirty="0"/>
          </a:p>
        </p:txBody>
      </p:sp>
      <p:sp>
        <p:nvSpPr>
          <p:cNvPr id="9" name="Text 4"/>
          <p:cNvSpPr/>
          <p:nvPr/>
        </p:nvSpPr>
        <p:spPr>
          <a:xfrm>
            <a:off x="2154674" y="3995618"/>
            <a:ext cx="6195536"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Make agents talk, bid, and negotiate</a:t>
            </a:r>
            <a:endParaRPr lang="en-US" sz="1750" dirty="0"/>
          </a:p>
        </p:txBody>
      </p:sp>
      <p:pic>
        <p:nvPicPr>
          <p:cNvPr id="10" name="Image 3" descr="preencoded.png">    </p:cNvPr>
          <p:cNvPicPr>
            <a:picLocks noChangeAspect="1"/>
          </p:cNvPicPr>
          <p:nvPr/>
        </p:nvPicPr>
        <p:blipFill>
          <a:blip r:embed="rId4"/>
          <a:stretch>
            <a:fillRect/>
          </a:stretch>
        </p:blipFill>
        <p:spPr>
          <a:xfrm>
            <a:off x="793790" y="4639270"/>
            <a:ext cx="1134070" cy="1360884"/>
          </a:xfrm>
          <a:prstGeom prst="rect">
            <a:avLst/>
          </a:prstGeom>
        </p:spPr>
      </p:pic>
      <p:sp>
        <p:nvSpPr>
          <p:cNvPr id="11" name="Text 5"/>
          <p:cNvSpPr/>
          <p:nvPr/>
        </p:nvSpPr>
        <p:spPr>
          <a:xfrm>
            <a:off x="2154674" y="486608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Day 3</a:t>
            </a:r>
            <a:endParaRPr lang="en-US" sz="2200" dirty="0"/>
          </a:p>
        </p:txBody>
      </p:sp>
      <p:sp>
        <p:nvSpPr>
          <p:cNvPr id="12" name="Text 6"/>
          <p:cNvSpPr/>
          <p:nvPr/>
        </p:nvSpPr>
        <p:spPr>
          <a:xfrm>
            <a:off x="2154674" y="5356503"/>
            <a:ext cx="6195536"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Build teams of agents that solve tasks</a:t>
            </a:r>
            <a:endParaRPr lang="en-US" sz="1750" dirty="0"/>
          </a:p>
        </p:txBody>
      </p:sp>
      <p:pic>
        <p:nvPicPr>
          <p:cNvPr id="13" name="Image 4" descr="preencoded.png">    </p:cNvPr>
          <p:cNvPicPr>
            <a:picLocks noChangeAspect="1"/>
          </p:cNvPicPr>
          <p:nvPr/>
        </p:nvPicPr>
        <p:blipFill>
          <a:blip r:embed="rId5"/>
          <a:stretch>
            <a:fillRect/>
          </a:stretch>
        </p:blipFill>
        <p:spPr>
          <a:xfrm>
            <a:off x="793790" y="6000155"/>
            <a:ext cx="1134070" cy="1360884"/>
          </a:xfrm>
          <a:prstGeom prst="rect">
            <a:avLst/>
          </a:prstGeom>
        </p:spPr>
      </p:pic>
      <p:sp>
        <p:nvSpPr>
          <p:cNvPr id="14" name="Text 7"/>
          <p:cNvSpPr/>
          <p:nvPr/>
        </p:nvSpPr>
        <p:spPr>
          <a:xfrm>
            <a:off x="2154674" y="622696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Day 4</a:t>
            </a:r>
            <a:endParaRPr lang="en-US" sz="2200" dirty="0"/>
          </a:p>
        </p:txBody>
      </p:sp>
      <p:sp>
        <p:nvSpPr>
          <p:cNvPr id="15" name="Text 8"/>
          <p:cNvSpPr/>
          <p:nvPr/>
        </p:nvSpPr>
        <p:spPr>
          <a:xfrm>
            <a:off x="2154674" y="6717387"/>
            <a:ext cx="6195536"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Package and present your own intelligent agent society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3890" y="506492"/>
            <a:ext cx="2989898" cy="373618"/>
          </a:xfrm>
          <a:prstGeom prst="rect">
            <a:avLst/>
          </a:prstGeom>
          <a:noFill/>
          <a:ln/>
        </p:spPr>
        <p:txBody>
          <a:bodyPr wrap="none" lIns="0" tIns="0" rIns="0" bIns="0" rtlCol="0" anchor="t"/>
          <a:lstStyle/>
          <a:p>
            <a:pPr algn="l" indent="0" marL="0">
              <a:lnSpc>
                <a:spcPts val="2900"/>
              </a:lnSpc>
              <a:buNone/>
            </a:pPr>
            <a:r>
              <a:rPr lang="en-US" sz="2350" b="1" dirty="0">
                <a:solidFill>
                  <a:srgbClr val="151617"/>
                </a:solidFill>
                <a:latin typeface="Montserrat Black" pitchFamily="34" charset="0"/>
                <a:ea typeface="Montserrat Black" pitchFamily="34" charset="-122"/>
                <a:cs typeface="Montserrat Black" pitchFamily="34" charset="-120"/>
              </a:rPr>
              <a:t>Day 1 Schedule</a:t>
            </a:r>
            <a:endParaRPr lang="en-US" sz="2350" dirty="0"/>
          </a:p>
        </p:txBody>
      </p:sp>
      <p:sp>
        <p:nvSpPr>
          <p:cNvPr id="4" name="Shape 1"/>
          <p:cNvSpPr/>
          <p:nvPr/>
        </p:nvSpPr>
        <p:spPr>
          <a:xfrm>
            <a:off x="4564380" y="1059418"/>
            <a:ext cx="15240" cy="6663690"/>
          </a:xfrm>
          <a:prstGeom prst="roundRect">
            <a:avLst>
              <a:gd name="adj" fmla="val 60000"/>
            </a:avLst>
          </a:prstGeom>
          <a:solidFill>
            <a:srgbClr val="000000">
              <a:alpha val="8000"/>
            </a:srgbClr>
          </a:solidFill>
          <a:ln/>
        </p:spPr>
      </p:sp>
      <p:sp>
        <p:nvSpPr>
          <p:cNvPr id="5" name="Shape 2"/>
          <p:cNvSpPr/>
          <p:nvPr/>
        </p:nvSpPr>
        <p:spPr>
          <a:xfrm>
            <a:off x="4093964" y="1186339"/>
            <a:ext cx="358735" cy="15240"/>
          </a:xfrm>
          <a:prstGeom prst="roundRect">
            <a:avLst>
              <a:gd name="adj" fmla="val 60000"/>
            </a:avLst>
          </a:prstGeom>
          <a:solidFill>
            <a:srgbClr val="151617"/>
          </a:solidFill>
          <a:ln/>
        </p:spPr>
      </p:sp>
      <p:sp>
        <p:nvSpPr>
          <p:cNvPr id="6" name="Shape 3"/>
          <p:cNvSpPr/>
          <p:nvPr/>
        </p:nvSpPr>
        <p:spPr>
          <a:xfrm>
            <a:off x="4437459" y="1059418"/>
            <a:ext cx="269081" cy="269081"/>
          </a:xfrm>
          <a:prstGeom prst="roundRect">
            <a:avLst>
              <a:gd name="adj" fmla="val 3398"/>
            </a:avLst>
          </a:prstGeom>
          <a:solidFill>
            <a:srgbClr val="F8ECE4"/>
          </a:solidFill>
          <a:ln w="7620">
            <a:solidFill>
              <a:srgbClr val="151617"/>
            </a:solidFill>
            <a:prstDash val="solid"/>
          </a:ln>
          <a:effectLst>
            <a:outerShdw sx="100000" sy="100000" kx="0" ky="0" algn="bl" rotWithShape="0" blurRad="0" dist="10160" dir="2700000">
              <a:srgbClr val="151617">
                <a:alpha val="100000"/>
              </a:srgbClr>
            </a:outerShdw>
          </a:effectLst>
        </p:spPr>
      </p:sp>
      <p:sp>
        <p:nvSpPr>
          <p:cNvPr id="7" name="Text 4"/>
          <p:cNvSpPr/>
          <p:nvPr/>
        </p:nvSpPr>
        <p:spPr>
          <a:xfrm>
            <a:off x="4482346" y="1081861"/>
            <a:ext cx="179308" cy="224195"/>
          </a:xfrm>
          <a:prstGeom prst="rect">
            <a:avLst/>
          </a:prstGeom>
          <a:noFill/>
          <a:ln/>
        </p:spPr>
        <p:txBody>
          <a:bodyPr wrap="none" lIns="0" tIns="0" rIns="0" bIns="0" rtlCol="0" anchor="t"/>
          <a:lstStyle/>
          <a:p>
            <a:pPr algn="ctr" indent="0" marL="0">
              <a:lnSpc>
                <a:spcPts val="1400"/>
              </a:lnSpc>
              <a:buNone/>
            </a:pPr>
            <a:r>
              <a:rPr lang="en-US" sz="1400" b="1" dirty="0">
                <a:solidFill>
                  <a:srgbClr val="151617"/>
                </a:solidFill>
                <a:latin typeface="Montserrat Black" pitchFamily="34" charset="0"/>
                <a:ea typeface="Montserrat Black" pitchFamily="34" charset="-122"/>
                <a:cs typeface="Montserrat Black" pitchFamily="34" charset="-120"/>
              </a:rPr>
              <a:t>1</a:t>
            </a:r>
            <a:endParaRPr lang="en-US" sz="1400" dirty="0"/>
          </a:p>
        </p:txBody>
      </p:sp>
      <p:sp>
        <p:nvSpPr>
          <p:cNvPr id="8" name="Text 5"/>
          <p:cNvSpPr/>
          <p:nvPr/>
        </p:nvSpPr>
        <p:spPr>
          <a:xfrm>
            <a:off x="2479119" y="1100495"/>
            <a:ext cx="1494949" cy="186928"/>
          </a:xfrm>
          <a:prstGeom prst="rect">
            <a:avLst/>
          </a:prstGeom>
          <a:noFill/>
          <a:ln/>
        </p:spPr>
        <p:txBody>
          <a:bodyPr wrap="none" lIns="0" tIns="0" rIns="0" bIns="0" rtlCol="0" anchor="t"/>
          <a:lstStyle/>
          <a:p>
            <a:pPr algn="r" indent="0" marL="0">
              <a:lnSpc>
                <a:spcPts val="1450"/>
              </a:lnSpc>
              <a:buNone/>
            </a:pPr>
            <a:r>
              <a:rPr lang="en-US" sz="1150" b="1" dirty="0">
                <a:solidFill>
                  <a:srgbClr val="151617"/>
                </a:solidFill>
                <a:latin typeface="Montserrat Black" pitchFamily="34" charset="0"/>
                <a:ea typeface="Montserrat Black" pitchFamily="34" charset="-122"/>
                <a:cs typeface="Montserrat Black" pitchFamily="34" charset="-120"/>
              </a:rPr>
              <a:t>10:00</a:t>
            </a:r>
            <a:endParaRPr lang="en-US" sz="1150" dirty="0"/>
          </a:p>
        </p:txBody>
      </p:sp>
      <p:sp>
        <p:nvSpPr>
          <p:cNvPr id="9" name="Text 6"/>
          <p:cNvSpPr/>
          <p:nvPr/>
        </p:nvSpPr>
        <p:spPr>
          <a:xfrm>
            <a:off x="643890" y="1359098"/>
            <a:ext cx="3330178" cy="191453"/>
          </a:xfrm>
          <a:prstGeom prst="rect">
            <a:avLst/>
          </a:prstGeom>
          <a:noFill/>
          <a:ln/>
        </p:spPr>
        <p:txBody>
          <a:bodyPr wrap="none" lIns="0" tIns="0" rIns="0" bIns="0" rtlCol="0" anchor="t"/>
          <a:lstStyle/>
          <a:p>
            <a:pPr algn="r" indent="0" marL="0">
              <a:lnSpc>
                <a:spcPts val="1500"/>
              </a:lnSpc>
              <a:buNone/>
            </a:pPr>
            <a:r>
              <a:rPr lang="en-US" sz="900" dirty="0">
                <a:solidFill>
                  <a:srgbClr val="151617"/>
                </a:solidFill>
                <a:latin typeface="Inconsolata" pitchFamily="34" charset="0"/>
                <a:ea typeface="Inconsolata" pitchFamily="34" charset="-122"/>
                <a:cs typeface="Inconsolata" pitchFamily="34" charset="-120"/>
              </a:rPr>
              <a:t>Welcome &amp; Introduction</a:t>
            </a:r>
            <a:endParaRPr lang="en-US" sz="900" dirty="0"/>
          </a:p>
        </p:txBody>
      </p:sp>
      <p:sp>
        <p:nvSpPr>
          <p:cNvPr id="10" name="Shape 7"/>
          <p:cNvSpPr/>
          <p:nvPr/>
        </p:nvSpPr>
        <p:spPr>
          <a:xfrm>
            <a:off x="4691301" y="1903928"/>
            <a:ext cx="358735" cy="15240"/>
          </a:xfrm>
          <a:prstGeom prst="roundRect">
            <a:avLst>
              <a:gd name="adj" fmla="val 60000"/>
            </a:avLst>
          </a:prstGeom>
          <a:solidFill>
            <a:srgbClr val="151617"/>
          </a:solidFill>
          <a:ln/>
        </p:spPr>
      </p:sp>
      <p:sp>
        <p:nvSpPr>
          <p:cNvPr id="11" name="Shape 8"/>
          <p:cNvSpPr/>
          <p:nvPr/>
        </p:nvSpPr>
        <p:spPr>
          <a:xfrm>
            <a:off x="4437459" y="1777008"/>
            <a:ext cx="269081" cy="269081"/>
          </a:xfrm>
          <a:prstGeom prst="roundRect">
            <a:avLst>
              <a:gd name="adj" fmla="val 3398"/>
            </a:avLst>
          </a:prstGeom>
          <a:solidFill>
            <a:srgbClr val="F8ECE4"/>
          </a:solidFill>
          <a:ln w="7620">
            <a:solidFill>
              <a:srgbClr val="151617"/>
            </a:solidFill>
            <a:prstDash val="solid"/>
          </a:ln>
          <a:effectLst>
            <a:outerShdw sx="100000" sy="100000" kx="0" ky="0" algn="bl" rotWithShape="0" blurRad="0" dist="10160" dir="2700000">
              <a:srgbClr val="151617">
                <a:alpha val="100000"/>
              </a:srgbClr>
            </a:outerShdw>
          </a:effectLst>
        </p:spPr>
      </p:sp>
      <p:sp>
        <p:nvSpPr>
          <p:cNvPr id="12" name="Text 9"/>
          <p:cNvSpPr/>
          <p:nvPr/>
        </p:nvSpPr>
        <p:spPr>
          <a:xfrm>
            <a:off x="4482346" y="1799451"/>
            <a:ext cx="179308" cy="224195"/>
          </a:xfrm>
          <a:prstGeom prst="rect">
            <a:avLst/>
          </a:prstGeom>
          <a:noFill/>
          <a:ln/>
        </p:spPr>
        <p:txBody>
          <a:bodyPr wrap="none" lIns="0" tIns="0" rIns="0" bIns="0" rtlCol="0" anchor="t"/>
          <a:lstStyle/>
          <a:p>
            <a:pPr algn="ctr" indent="0" marL="0">
              <a:lnSpc>
                <a:spcPts val="1400"/>
              </a:lnSpc>
              <a:buNone/>
            </a:pPr>
            <a:r>
              <a:rPr lang="en-US" sz="1400" b="1" dirty="0">
                <a:solidFill>
                  <a:srgbClr val="151617"/>
                </a:solidFill>
                <a:latin typeface="Montserrat Black" pitchFamily="34" charset="0"/>
                <a:ea typeface="Montserrat Black" pitchFamily="34" charset="-122"/>
                <a:cs typeface="Montserrat Black" pitchFamily="34" charset="-120"/>
              </a:rPr>
              <a:t>2</a:t>
            </a:r>
            <a:endParaRPr lang="en-US" sz="1400" dirty="0"/>
          </a:p>
        </p:txBody>
      </p:sp>
      <p:sp>
        <p:nvSpPr>
          <p:cNvPr id="13" name="Text 10"/>
          <p:cNvSpPr/>
          <p:nvPr/>
        </p:nvSpPr>
        <p:spPr>
          <a:xfrm>
            <a:off x="5169932" y="1818084"/>
            <a:ext cx="1494949" cy="186928"/>
          </a:xfrm>
          <a:prstGeom prst="rect">
            <a:avLst/>
          </a:prstGeom>
          <a:noFill/>
          <a:ln/>
        </p:spPr>
        <p:txBody>
          <a:bodyPr wrap="none" lIns="0" tIns="0" rIns="0" bIns="0" rtlCol="0" anchor="t"/>
          <a:lstStyle/>
          <a:p>
            <a:pPr algn="l" indent="0" marL="0">
              <a:lnSpc>
                <a:spcPts val="1450"/>
              </a:lnSpc>
              <a:buNone/>
            </a:pPr>
            <a:r>
              <a:rPr lang="en-US" sz="1150" b="1" dirty="0">
                <a:solidFill>
                  <a:srgbClr val="151617"/>
                </a:solidFill>
                <a:latin typeface="Montserrat Black" pitchFamily="34" charset="0"/>
                <a:ea typeface="Montserrat Black" pitchFamily="34" charset="-122"/>
                <a:cs typeface="Montserrat Black" pitchFamily="34" charset="-120"/>
              </a:rPr>
              <a:t>10:30</a:t>
            </a:r>
            <a:endParaRPr lang="en-US" sz="1150" dirty="0"/>
          </a:p>
        </p:txBody>
      </p:sp>
      <p:sp>
        <p:nvSpPr>
          <p:cNvPr id="14" name="Text 11"/>
          <p:cNvSpPr/>
          <p:nvPr/>
        </p:nvSpPr>
        <p:spPr>
          <a:xfrm>
            <a:off x="5169932" y="2076688"/>
            <a:ext cx="3330178" cy="191453"/>
          </a:xfrm>
          <a:prstGeom prst="rect">
            <a:avLst/>
          </a:prstGeom>
          <a:noFill/>
          <a:ln/>
        </p:spPr>
        <p:txBody>
          <a:bodyPr wrap="none" lIns="0" tIns="0" rIns="0" bIns="0" rtlCol="0" anchor="t"/>
          <a:lstStyle/>
          <a:p>
            <a:pPr algn="l" indent="0" marL="0">
              <a:lnSpc>
                <a:spcPts val="1500"/>
              </a:lnSpc>
              <a:buNone/>
            </a:pPr>
            <a:r>
              <a:rPr lang="en-US" sz="900" dirty="0">
                <a:solidFill>
                  <a:srgbClr val="151617"/>
                </a:solidFill>
                <a:latin typeface="Inconsolata" pitchFamily="34" charset="0"/>
                <a:ea typeface="Inconsolata" pitchFamily="34" charset="-122"/>
                <a:cs typeface="Inconsolata" pitchFamily="34" charset="-120"/>
              </a:rPr>
              <a:t>Why Agents, MAS, and RAG?</a:t>
            </a:r>
            <a:endParaRPr lang="en-US" sz="900" dirty="0"/>
          </a:p>
        </p:txBody>
      </p:sp>
      <p:sp>
        <p:nvSpPr>
          <p:cNvPr id="15" name="Shape 12"/>
          <p:cNvSpPr/>
          <p:nvPr/>
        </p:nvSpPr>
        <p:spPr>
          <a:xfrm>
            <a:off x="4093964" y="2522458"/>
            <a:ext cx="358735" cy="15240"/>
          </a:xfrm>
          <a:prstGeom prst="roundRect">
            <a:avLst>
              <a:gd name="adj" fmla="val 60000"/>
            </a:avLst>
          </a:prstGeom>
          <a:solidFill>
            <a:srgbClr val="151617"/>
          </a:solidFill>
          <a:ln/>
        </p:spPr>
      </p:sp>
      <p:sp>
        <p:nvSpPr>
          <p:cNvPr id="16" name="Shape 13"/>
          <p:cNvSpPr/>
          <p:nvPr/>
        </p:nvSpPr>
        <p:spPr>
          <a:xfrm>
            <a:off x="4437459" y="2395538"/>
            <a:ext cx="269081" cy="269081"/>
          </a:xfrm>
          <a:prstGeom prst="roundRect">
            <a:avLst>
              <a:gd name="adj" fmla="val 3398"/>
            </a:avLst>
          </a:prstGeom>
          <a:solidFill>
            <a:srgbClr val="F8ECE4"/>
          </a:solidFill>
          <a:ln w="7620">
            <a:solidFill>
              <a:srgbClr val="151617"/>
            </a:solidFill>
            <a:prstDash val="solid"/>
          </a:ln>
          <a:effectLst>
            <a:outerShdw sx="100000" sy="100000" kx="0" ky="0" algn="bl" rotWithShape="0" blurRad="0" dist="10160" dir="2700000">
              <a:srgbClr val="151617">
                <a:alpha val="100000"/>
              </a:srgbClr>
            </a:outerShdw>
          </a:effectLst>
        </p:spPr>
      </p:sp>
      <p:sp>
        <p:nvSpPr>
          <p:cNvPr id="17" name="Text 14"/>
          <p:cNvSpPr/>
          <p:nvPr/>
        </p:nvSpPr>
        <p:spPr>
          <a:xfrm>
            <a:off x="4482346" y="2417981"/>
            <a:ext cx="179308" cy="224195"/>
          </a:xfrm>
          <a:prstGeom prst="rect">
            <a:avLst/>
          </a:prstGeom>
          <a:noFill/>
          <a:ln/>
        </p:spPr>
        <p:txBody>
          <a:bodyPr wrap="none" lIns="0" tIns="0" rIns="0" bIns="0" rtlCol="0" anchor="t"/>
          <a:lstStyle/>
          <a:p>
            <a:pPr algn="ctr" indent="0" marL="0">
              <a:lnSpc>
                <a:spcPts val="1400"/>
              </a:lnSpc>
              <a:buNone/>
            </a:pPr>
            <a:r>
              <a:rPr lang="en-US" sz="1400" b="1" dirty="0">
                <a:solidFill>
                  <a:srgbClr val="151617"/>
                </a:solidFill>
                <a:latin typeface="Montserrat Black" pitchFamily="34" charset="0"/>
                <a:ea typeface="Montserrat Black" pitchFamily="34" charset="-122"/>
                <a:cs typeface="Montserrat Black" pitchFamily="34" charset="-120"/>
              </a:rPr>
              <a:t>3</a:t>
            </a:r>
            <a:endParaRPr lang="en-US" sz="1400" dirty="0"/>
          </a:p>
        </p:txBody>
      </p:sp>
      <p:sp>
        <p:nvSpPr>
          <p:cNvPr id="18" name="Text 15"/>
          <p:cNvSpPr/>
          <p:nvPr/>
        </p:nvSpPr>
        <p:spPr>
          <a:xfrm>
            <a:off x="2479119" y="2436614"/>
            <a:ext cx="1494949" cy="186928"/>
          </a:xfrm>
          <a:prstGeom prst="rect">
            <a:avLst/>
          </a:prstGeom>
          <a:noFill/>
          <a:ln/>
        </p:spPr>
        <p:txBody>
          <a:bodyPr wrap="none" lIns="0" tIns="0" rIns="0" bIns="0" rtlCol="0" anchor="t"/>
          <a:lstStyle/>
          <a:p>
            <a:pPr algn="r" indent="0" marL="0">
              <a:lnSpc>
                <a:spcPts val="1450"/>
              </a:lnSpc>
              <a:buNone/>
            </a:pPr>
            <a:r>
              <a:rPr lang="en-US" sz="1150" b="1" dirty="0">
                <a:solidFill>
                  <a:srgbClr val="151617"/>
                </a:solidFill>
                <a:latin typeface="Montserrat Black" pitchFamily="34" charset="0"/>
                <a:ea typeface="Montserrat Black" pitchFamily="34" charset="-122"/>
                <a:cs typeface="Montserrat Black" pitchFamily="34" charset="-120"/>
              </a:rPr>
              <a:t>11:15</a:t>
            </a:r>
            <a:endParaRPr lang="en-US" sz="1150" dirty="0"/>
          </a:p>
        </p:txBody>
      </p:sp>
      <p:sp>
        <p:nvSpPr>
          <p:cNvPr id="19" name="Text 16"/>
          <p:cNvSpPr/>
          <p:nvPr/>
        </p:nvSpPr>
        <p:spPr>
          <a:xfrm>
            <a:off x="643890" y="2695218"/>
            <a:ext cx="3330178" cy="191453"/>
          </a:xfrm>
          <a:prstGeom prst="rect">
            <a:avLst/>
          </a:prstGeom>
          <a:noFill/>
          <a:ln/>
        </p:spPr>
        <p:txBody>
          <a:bodyPr wrap="none" lIns="0" tIns="0" rIns="0" bIns="0" rtlCol="0" anchor="t"/>
          <a:lstStyle/>
          <a:p>
            <a:pPr algn="r" indent="0" marL="0">
              <a:lnSpc>
                <a:spcPts val="1500"/>
              </a:lnSpc>
              <a:buNone/>
            </a:pPr>
            <a:r>
              <a:rPr lang="en-US" sz="900" dirty="0">
                <a:solidFill>
                  <a:srgbClr val="151617"/>
                </a:solidFill>
                <a:latin typeface="Inconsolata" pitchFamily="34" charset="0"/>
                <a:ea typeface="Inconsolata" pitchFamily="34" charset="-122"/>
                <a:cs typeface="Inconsolata" pitchFamily="34" charset="-120"/>
              </a:rPr>
              <a:t>Coffee Break</a:t>
            </a:r>
            <a:endParaRPr lang="en-US" sz="900" dirty="0"/>
          </a:p>
        </p:txBody>
      </p:sp>
      <p:sp>
        <p:nvSpPr>
          <p:cNvPr id="20" name="Shape 17"/>
          <p:cNvSpPr/>
          <p:nvPr/>
        </p:nvSpPr>
        <p:spPr>
          <a:xfrm>
            <a:off x="4691301" y="3140988"/>
            <a:ext cx="358735" cy="15240"/>
          </a:xfrm>
          <a:prstGeom prst="roundRect">
            <a:avLst>
              <a:gd name="adj" fmla="val 60000"/>
            </a:avLst>
          </a:prstGeom>
          <a:solidFill>
            <a:srgbClr val="151617"/>
          </a:solidFill>
          <a:ln/>
        </p:spPr>
      </p:sp>
      <p:sp>
        <p:nvSpPr>
          <p:cNvPr id="21" name="Shape 18"/>
          <p:cNvSpPr/>
          <p:nvPr/>
        </p:nvSpPr>
        <p:spPr>
          <a:xfrm>
            <a:off x="4437459" y="3014067"/>
            <a:ext cx="269081" cy="269081"/>
          </a:xfrm>
          <a:prstGeom prst="roundRect">
            <a:avLst>
              <a:gd name="adj" fmla="val 3398"/>
            </a:avLst>
          </a:prstGeom>
          <a:solidFill>
            <a:srgbClr val="F8ECE4"/>
          </a:solidFill>
          <a:ln w="7620">
            <a:solidFill>
              <a:srgbClr val="151617"/>
            </a:solidFill>
            <a:prstDash val="solid"/>
          </a:ln>
          <a:effectLst>
            <a:outerShdw sx="100000" sy="100000" kx="0" ky="0" algn="bl" rotWithShape="0" blurRad="0" dist="10160" dir="2700000">
              <a:srgbClr val="151617">
                <a:alpha val="100000"/>
              </a:srgbClr>
            </a:outerShdw>
          </a:effectLst>
        </p:spPr>
      </p:sp>
      <p:sp>
        <p:nvSpPr>
          <p:cNvPr id="22" name="Text 19"/>
          <p:cNvSpPr/>
          <p:nvPr/>
        </p:nvSpPr>
        <p:spPr>
          <a:xfrm>
            <a:off x="4482346" y="3036510"/>
            <a:ext cx="179308" cy="224195"/>
          </a:xfrm>
          <a:prstGeom prst="rect">
            <a:avLst/>
          </a:prstGeom>
          <a:noFill/>
          <a:ln/>
        </p:spPr>
        <p:txBody>
          <a:bodyPr wrap="none" lIns="0" tIns="0" rIns="0" bIns="0" rtlCol="0" anchor="t"/>
          <a:lstStyle/>
          <a:p>
            <a:pPr algn="ctr" indent="0" marL="0">
              <a:lnSpc>
                <a:spcPts val="1400"/>
              </a:lnSpc>
              <a:buNone/>
            </a:pPr>
            <a:r>
              <a:rPr lang="en-US" sz="1400" b="1" dirty="0">
                <a:solidFill>
                  <a:srgbClr val="151617"/>
                </a:solidFill>
                <a:latin typeface="Montserrat Black" pitchFamily="34" charset="0"/>
                <a:ea typeface="Montserrat Black" pitchFamily="34" charset="-122"/>
                <a:cs typeface="Montserrat Black" pitchFamily="34" charset="-120"/>
              </a:rPr>
              <a:t>4</a:t>
            </a:r>
            <a:endParaRPr lang="en-US" sz="1400" dirty="0"/>
          </a:p>
        </p:txBody>
      </p:sp>
      <p:sp>
        <p:nvSpPr>
          <p:cNvPr id="23" name="Text 20"/>
          <p:cNvSpPr/>
          <p:nvPr/>
        </p:nvSpPr>
        <p:spPr>
          <a:xfrm>
            <a:off x="5169932" y="3055144"/>
            <a:ext cx="1494949" cy="186928"/>
          </a:xfrm>
          <a:prstGeom prst="rect">
            <a:avLst/>
          </a:prstGeom>
          <a:noFill/>
          <a:ln/>
        </p:spPr>
        <p:txBody>
          <a:bodyPr wrap="none" lIns="0" tIns="0" rIns="0" bIns="0" rtlCol="0" anchor="t"/>
          <a:lstStyle/>
          <a:p>
            <a:pPr algn="l" indent="0" marL="0">
              <a:lnSpc>
                <a:spcPts val="1450"/>
              </a:lnSpc>
              <a:buNone/>
            </a:pPr>
            <a:r>
              <a:rPr lang="en-US" sz="1150" b="1" dirty="0">
                <a:solidFill>
                  <a:srgbClr val="151617"/>
                </a:solidFill>
                <a:latin typeface="Montserrat Black" pitchFamily="34" charset="0"/>
                <a:ea typeface="Montserrat Black" pitchFamily="34" charset="-122"/>
                <a:cs typeface="Montserrat Black" pitchFamily="34" charset="-120"/>
              </a:rPr>
              <a:t>11:30</a:t>
            </a:r>
            <a:endParaRPr lang="en-US" sz="1150" dirty="0"/>
          </a:p>
        </p:txBody>
      </p:sp>
      <p:sp>
        <p:nvSpPr>
          <p:cNvPr id="24" name="Text 21"/>
          <p:cNvSpPr/>
          <p:nvPr/>
        </p:nvSpPr>
        <p:spPr>
          <a:xfrm>
            <a:off x="5169932" y="3313748"/>
            <a:ext cx="3330178" cy="191453"/>
          </a:xfrm>
          <a:prstGeom prst="rect">
            <a:avLst/>
          </a:prstGeom>
          <a:noFill/>
          <a:ln/>
        </p:spPr>
        <p:txBody>
          <a:bodyPr wrap="none" lIns="0" tIns="0" rIns="0" bIns="0" rtlCol="0" anchor="t"/>
          <a:lstStyle/>
          <a:p>
            <a:pPr algn="l" indent="0" marL="0">
              <a:lnSpc>
                <a:spcPts val="1500"/>
              </a:lnSpc>
              <a:buNone/>
            </a:pPr>
            <a:r>
              <a:rPr lang="en-US" sz="900" dirty="0">
                <a:solidFill>
                  <a:srgbClr val="151617"/>
                </a:solidFill>
                <a:latin typeface="Inconsolata" pitchFamily="34" charset="0"/>
                <a:ea typeface="Inconsolata" pitchFamily="34" charset="-122"/>
                <a:cs typeface="Inconsolata" pitchFamily="34" charset="-120"/>
              </a:rPr>
              <a:t>Installing and Using Agent Frameworks</a:t>
            </a:r>
            <a:endParaRPr lang="en-US" sz="900" dirty="0"/>
          </a:p>
        </p:txBody>
      </p:sp>
      <p:sp>
        <p:nvSpPr>
          <p:cNvPr id="25" name="Shape 22"/>
          <p:cNvSpPr/>
          <p:nvPr/>
        </p:nvSpPr>
        <p:spPr>
          <a:xfrm>
            <a:off x="4093964" y="3759518"/>
            <a:ext cx="358735" cy="15240"/>
          </a:xfrm>
          <a:prstGeom prst="roundRect">
            <a:avLst>
              <a:gd name="adj" fmla="val 60000"/>
            </a:avLst>
          </a:prstGeom>
          <a:solidFill>
            <a:srgbClr val="151617"/>
          </a:solidFill>
          <a:ln/>
        </p:spPr>
      </p:sp>
      <p:sp>
        <p:nvSpPr>
          <p:cNvPr id="26" name="Shape 23"/>
          <p:cNvSpPr/>
          <p:nvPr/>
        </p:nvSpPr>
        <p:spPr>
          <a:xfrm>
            <a:off x="4437459" y="3632597"/>
            <a:ext cx="269081" cy="269081"/>
          </a:xfrm>
          <a:prstGeom prst="roundRect">
            <a:avLst>
              <a:gd name="adj" fmla="val 3398"/>
            </a:avLst>
          </a:prstGeom>
          <a:solidFill>
            <a:srgbClr val="F8ECE4"/>
          </a:solidFill>
          <a:ln w="7620">
            <a:solidFill>
              <a:srgbClr val="151617"/>
            </a:solidFill>
            <a:prstDash val="solid"/>
          </a:ln>
          <a:effectLst>
            <a:outerShdw sx="100000" sy="100000" kx="0" ky="0" algn="bl" rotWithShape="0" blurRad="0" dist="10160" dir="2700000">
              <a:srgbClr val="151617">
                <a:alpha val="100000"/>
              </a:srgbClr>
            </a:outerShdw>
          </a:effectLst>
        </p:spPr>
      </p:sp>
      <p:sp>
        <p:nvSpPr>
          <p:cNvPr id="27" name="Text 24"/>
          <p:cNvSpPr/>
          <p:nvPr/>
        </p:nvSpPr>
        <p:spPr>
          <a:xfrm>
            <a:off x="4482346" y="3655040"/>
            <a:ext cx="179308" cy="224195"/>
          </a:xfrm>
          <a:prstGeom prst="rect">
            <a:avLst/>
          </a:prstGeom>
          <a:noFill/>
          <a:ln/>
        </p:spPr>
        <p:txBody>
          <a:bodyPr wrap="none" lIns="0" tIns="0" rIns="0" bIns="0" rtlCol="0" anchor="t"/>
          <a:lstStyle/>
          <a:p>
            <a:pPr algn="ctr" indent="0" marL="0">
              <a:lnSpc>
                <a:spcPts val="1400"/>
              </a:lnSpc>
              <a:buNone/>
            </a:pPr>
            <a:r>
              <a:rPr lang="en-US" sz="1400" b="1" dirty="0">
                <a:solidFill>
                  <a:srgbClr val="151617"/>
                </a:solidFill>
                <a:latin typeface="Montserrat Black" pitchFamily="34" charset="0"/>
                <a:ea typeface="Montserrat Black" pitchFamily="34" charset="-122"/>
                <a:cs typeface="Montserrat Black" pitchFamily="34" charset="-120"/>
              </a:rPr>
              <a:t>5</a:t>
            </a:r>
            <a:endParaRPr lang="en-US" sz="1400" dirty="0"/>
          </a:p>
        </p:txBody>
      </p:sp>
      <p:sp>
        <p:nvSpPr>
          <p:cNvPr id="28" name="Text 25"/>
          <p:cNvSpPr/>
          <p:nvPr/>
        </p:nvSpPr>
        <p:spPr>
          <a:xfrm>
            <a:off x="2479119" y="3673673"/>
            <a:ext cx="1494949" cy="186928"/>
          </a:xfrm>
          <a:prstGeom prst="rect">
            <a:avLst/>
          </a:prstGeom>
          <a:noFill/>
          <a:ln/>
        </p:spPr>
        <p:txBody>
          <a:bodyPr wrap="none" lIns="0" tIns="0" rIns="0" bIns="0" rtlCol="0" anchor="t"/>
          <a:lstStyle/>
          <a:p>
            <a:pPr algn="r" indent="0" marL="0">
              <a:lnSpc>
                <a:spcPts val="1450"/>
              </a:lnSpc>
              <a:buNone/>
            </a:pPr>
            <a:r>
              <a:rPr lang="en-US" sz="1150" b="1" dirty="0">
                <a:solidFill>
                  <a:srgbClr val="151617"/>
                </a:solidFill>
                <a:latin typeface="Montserrat Black" pitchFamily="34" charset="0"/>
                <a:ea typeface="Montserrat Black" pitchFamily="34" charset="-122"/>
                <a:cs typeface="Montserrat Black" pitchFamily="34" charset="-120"/>
              </a:rPr>
              <a:t>12:30</a:t>
            </a:r>
            <a:endParaRPr lang="en-US" sz="1150" dirty="0"/>
          </a:p>
        </p:txBody>
      </p:sp>
      <p:sp>
        <p:nvSpPr>
          <p:cNvPr id="29" name="Text 26"/>
          <p:cNvSpPr/>
          <p:nvPr/>
        </p:nvSpPr>
        <p:spPr>
          <a:xfrm>
            <a:off x="643890" y="3932277"/>
            <a:ext cx="3330178" cy="191453"/>
          </a:xfrm>
          <a:prstGeom prst="rect">
            <a:avLst/>
          </a:prstGeom>
          <a:noFill/>
          <a:ln/>
        </p:spPr>
        <p:txBody>
          <a:bodyPr wrap="none" lIns="0" tIns="0" rIns="0" bIns="0" rtlCol="0" anchor="t"/>
          <a:lstStyle/>
          <a:p>
            <a:pPr algn="r" indent="0" marL="0">
              <a:lnSpc>
                <a:spcPts val="1500"/>
              </a:lnSpc>
              <a:buNone/>
            </a:pPr>
            <a:r>
              <a:rPr lang="en-US" sz="900" dirty="0">
                <a:solidFill>
                  <a:srgbClr val="151617"/>
                </a:solidFill>
                <a:latin typeface="Inconsolata" pitchFamily="34" charset="0"/>
                <a:ea typeface="Inconsolata" pitchFamily="34" charset="-122"/>
                <a:cs typeface="Inconsolata" pitchFamily="34" charset="-120"/>
              </a:rPr>
              <a:t>Running SLMs Locally</a:t>
            </a:r>
            <a:endParaRPr lang="en-US" sz="900" dirty="0"/>
          </a:p>
        </p:txBody>
      </p:sp>
      <p:sp>
        <p:nvSpPr>
          <p:cNvPr id="30" name="Shape 27"/>
          <p:cNvSpPr/>
          <p:nvPr/>
        </p:nvSpPr>
        <p:spPr>
          <a:xfrm>
            <a:off x="4691301" y="4378047"/>
            <a:ext cx="358735" cy="15240"/>
          </a:xfrm>
          <a:prstGeom prst="roundRect">
            <a:avLst>
              <a:gd name="adj" fmla="val 60000"/>
            </a:avLst>
          </a:prstGeom>
          <a:solidFill>
            <a:srgbClr val="151617"/>
          </a:solidFill>
          <a:ln/>
        </p:spPr>
      </p:sp>
      <p:sp>
        <p:nvSpPr>
          <p:cNvPr id="31" name="Shape 28"/>
          <p:cNvSpPr/>
          <p:nvPr/>
        </p:nvSpPr>
        <p:spPr>
          <a:xfrm>
            <a:off x="4437459" y="4251127"/>
            <a:ext cx="269081" cy="269081"/>
          </a:xfrm>
          <a:prstGeom prst="roundRect">
            <a:avLst>
              <a:gd name="adj" fmla="val 3398"/>
            </a:avLst>
          </a:prstGeom>
          <a:solidFill>
            <a:srgbClr val="F8ECE4"/>
          </a:solidFill>
          <a:ln w="7620">
            <a:solidFill>
              <a:srgbClr val="151617"/>
            </a:solidFill>
            <a:prstDash val="solid"/>
          </a:ln>
          <a:effectLst>
            <a:outerShdw sx="100000" sy="100000" kx="0" ky="0" algn="bl" rotWithShape="0" blurRad="0" dist="10160" dir="2700000">
              <a:srgbClr val="151617">
                <a:alpha val="100000"/>
              </a:srgbClr>
            </a:outerShdw>
          </a:effectLst>
        </p:spPr>
      </p:sp>
      <p:sp>
        <p:nvSpPr>
          <p:cNvPr id="32" name="Text 29"/>
          <p:cNvSpPr/>
          <p:nvPr/>
        </p:nvSpPr>
        <p:spPr>
          <a:xfrm>
            <a:off x="4482346" y="4273570"/>
            <a:ext cx="179308" cy="224195"/>
          </a:xfrm>
          <a:prstGeom prst="rect">
            <a:avLst/>
          </a:prstGeom>
          <a:noFill/>
          <a:ln/>
        </p:spPr>
        <p:txBody>
          <a:bodyPr wrap="none" lIns="0" tIns="0" rIns="0" bIns="0" rtlCol="0" anchor="t"/>
          <a:lstStyle/>
          <a:p>
            <a:pPr algn="ctr" indent="0" marL="0">
              <a:lnSpc>
                <a:spcPts val="1400"/>
              </a:lnSpc>
              <a:buNone/>
            </a:pPr>
            <a:r>
              <a:rPr lang="en-US" sz="1400" b="1" dirty="0">
                <a:solidFill>
                  <a:srgbClr val="151617"/>
                </a:solidFill>
                <a:latin typeface="Montserrat Black" pitchFamily="34" charset="0"/>
                <a:ea typeface="Montserrat Black" pitchFamily="34" charset="-122"/>
                <a:cs typeface="Montserrat Black" pitchFamily="34" charset="-120"/>
              </a:rPr>
              <a:t>6</a:t>
            </a:r>
            <a:endParaRPr lang="en-US" sz="1400" dirty="0"/>
          </a:p>
        </p:txBody>
      </p:sp>
      <p:sp>
        <p:nvSpPr>
          <p:cNvPr id="33" name="Text 30"/>
          <p:cNvSpPr/>
          <p:nvPr/>
        </p:nvSpPr>
        <p:spPr>
          <a:xfrm>
            <a:off x="5169932" y="4292203"/>
            <a:ext cx="1494949" cy="186928"/>
          </a:xfrm>
          <a:prstGeom prst="rect">
            <a:avLst/>
          </a:prstGeom>
          <a:noFill/>
          <a:ln/>
        </p:spPr>
        <p:txBody>
          <a:bodyPr wrap="none" lIns="0" tIns="0" rIns="0" bIns="0" rtlCol="0" anchor="t"/>
          <a:lstStyle/>
          <a:p>
            <a:pPr algn="l" indent="0" marL="0">
              <a:lnSpc>
                <a:spcPts val="1450"/>
              </a:lnSpc>
              <a:buNone/>
            </a:pPr>
            <a:r>
              <a:rPr lang="en-US" sz="1150" b="1" dirty="0">
                <a:solidFill>
                  <a:srgbClr val="151617"/>
                </a:solidFill>
                <a:latin typeface="Montserrat Black" pitchFamily="34" charset="0"/>
                <a:ea typeface="Montserrat Black" pitchFamily="34" charset="-122"/>
                <a:cs typeface="Montserrat Black" pitchFamily="34" charset="-120"/>
              </a:rPr>
              <a:t>13:15</a:t>
            </a:r>
            <a:endParaRPr lang="en-US" sz="1150" dirty="0"/>
          </a:p>
        </p:txBody>
      </p:sp>
      <p:sp>
        <p:nvSpPr>
          <p:cNvPr id="34" name="Text 31"/>
          <p:cNvSpPr/>
          <p:nvPr/>
        </p:nvSpPr>
        <p:spPr>
          <a:xfrm>
            <a:off x="5169932" y="4550807"/>
            <a:ext cx="3330178" cy="191453"/>
          </a:xfrm>
          <a:prstGeom prst="rect">
            <a:avLst/>
          </a:prstGeom>
          <a:noFill/>
          <a:ln/>
        </p:spPr>
        <p:txBody>
          <a:bodyPr wrap="none" lIns="0" tIns="0" rIns="0" bIns="0" rtlCol="0" anchor="t"/>
          <a:lstStyle/>
          <a:p>
            <a:pPr algn="l" indent="0" marL="0">
              <a:lnSpc>
                <a:spcPts val="1500"/>
              </a:lnSpc>
              <a:buNone/>
            </a:pPr>
            <a:r>
              <a:rPr lang="en-US" sz="900" dirty="0">
                <a:solidFill>
                  <a:srgbClr val="151617"/>
                </a:solidFill>
                <a:latin typeface="Inconsolata" pitchFamily="34" charset="0"/>
                <a:ea typeface="Inconsolata" pitchFamily="34" charset="-122"/>
                <a:cs typeface="Inconsolata" pitchFamily="34" charset="-120"/>
              </a:rPr>
              <a:t>Lunch Break</a:t>
            </a:r>
            <a:endParaRPr lang="en-US" sz="900" dirty="0"/>
          </a:p>
        </p:txBody>
      </p:sp>
      <p:sp>
        <p:nvSpPr>
          <p:cNvPr id="35" name="Shape 32"/>
          <p:cNvSpPr/>
          <p:nvPr/>
        </p:nvSpPr>
        <p:spPr>
          <a:xfrm>
            <a:off x="4093964" y="4996577"/>
            <a:ext cx="358735" cy="15240"/>
          </a:xfrm>
          <a:prstGeom prst="roundRect">
            <a:avLst>
              <a:gd name="adj" fmla="val 60000"/>
            </a:avLst>
          </a:prstGeom>
          <a:solidFill>
            <a:srgbClr val="151617"/>
          </a:solidFill>
          <a:ln/>
        </p:spPr>
      </p:sp>
      <p:sp>
        <p:nvSpPr>
          <p:cNvPr id="36" name="Shape 33"/>
          <p:cNvSpPr/>
          <p:nvPr/>
        </p:nvSpPr>
        <p:spPr>
          <a:xfrm>
            <a:off x="4437459" y="4869656"/>
            <a:ext cx="269081" cy="269081"/>
          </a:xfrm>
          <a:prstGeom prst="roundRect">
            <a:avLst>
              <a:gd name="adj" fmla="val 3398"/>
            </a:avLst>
          </a:prstGeom>
          <a:solidFill>
            <a:srgbClr val="F8ECE4"/>
          </a:solidFill>
          <a:ln w="7620">
            <a:solidFill>
              <a:srgbClr val="151617"/>
            </a:solidFill>
            <a:prstDash val="solid"/>
          </a:ln>
          <a:effectLst>
            <a:outerShdw sx="100000" sy="100000" kx="0" ky="0" algn="bl" rotWithShape="0" blurRad="0" dist="10160" dir="2700000">
              <a:srgbClr val="151617">
                <a:alpha val="100000"/>
              </a:srgbClr>
            </a:outerShdw>
          </a:effectLst>
        </p:spPr>
      </p:sp>
      <p:sp>
        <p:nvSpPr>
          <p:cNvPr id="37" name="Text 34"/>
          <p:cNvSpPr/>
          <p:nvPr/>
        </p:nvSpPr>
        <p:spPr>
          <a:xfrm>
            <a:off x="4482346" y="4892100"/>
            <a:ext cx="179308" cy="224195"/>
          </a:xfrm>
          <a:prstGeom prst="rect">
            <a:avLst/>
          </a:prstGeom>
          <a:noFill/>
          <a:ln/>
        </p:spPr>
        <p:txBody>
          <a:bodyPr wrap="none" lIns="0" tIns="0" rIns="0" bIns="0" rtlCol="0" anchor="t"/>
          <a:lstStyle/>
          <a:p>
            <a:pPr algn="ctr" indent="0" marL="0">
              <a:lnSpc>
                <a:spcPts val="1400"/>
              </a:lnSpc>
              <a:buNone/>
            </a:pPr>
            <a:r>
              <a:rPr lang="en-US" sz="1400" b="1" dirty="0">
                <a:solidFill>
                  <a:srgbClr val="151617"/>
                </a:solidFill>
                <a:latin typeface="Montserrat Black" pitchFamily="34" charset="0"/>
                <a:ea typeface="Montserrat Black" pitchFamily="34" charset="-122"/>
                <a:cs typeface="Montserrat Black" pitchFamily="34" charset="-120"/>
              </a:rPr>
              <a:t>7</a:t>
            </a:r>
            <a:endParaRPr lang="en-US" sz="1400" dirty="0"/>
          </a:p>
        </p:txBody>
      </p:sp>
      <p:sp>
        <p:nvSpPr>
          <p:cNvPr id="38" name="Text 35"/>
          <p:cNvSpPr/>
          <p:nvPr/>
        </p:nvSpPr>
        <p:spPr>
          <a:xfrm>
            <a:off x="2479119" y="4910733"/>
            <a:ext cx="1494949" cy="186928"/>
          </a:xfrm>
          <a:prstGeom prst="rect">
            <a:avLst/>
          </a:prstGeom>
          <a:noFill/>
          <a:ln/>
        </p:spPr>
        <p:txBody>
          <a:bodyPr wrap="none" lIns="0" tIns="0" rIns="0" bIns="0" rtlCol="0" anchor="t"/>
          <a:lstStyle/>
          <a:p>
            <a:pPr algn="r" indent="0" marL="0">
              <a:lnSpc>
                <a:spcPts val="1450"/>
              </a:lnSpc>
              <a:buNone/>
            </a:pPr>
            <a:r>
              <a:rPr lang="en-US" sz="1150" b="1" dirty="0">
                <a:solidFill>
                  <a:srgbClr val="151617"/>
                </a:solidFill>
                <a:latin typeface="Montserrat Black" pitchFamily="34" charset="0"/>
                <a:ea typeface="Montserrat Black" pitchFamily="34" charset="-122"/>
                <a:cs typeface="Montserrat Black" pitchFamily="34" charset="-120"/>
              </a:rPr>
              <a:t>14:15</a:t>
            </a:r>
            <a:endParaRPr lang="en-US" sz="1150" dirty="0"/>
          </a:p>
        </p:txBody>
      </p:sp>
      <p:sp>
        <p:nvSpPr>
          <p:cNvPr id="39" name="Text 36"/>
          <p:cNvSpPr/>
          <p:nvPr/>
        </p:nvSpPr>
        <p:spPr>
          <a:xfrm>
            <a:off x="643890" y="5169337"/>
            <a:ext cx="3330178" cy="191453"/>
          </a:xfrm>
          <a:prstGeom prst="rect">
            <a:avLst/>
          </a:prstGeom>
          <a:noFill/>
          <a:ln/>
        </p:spPr>
        <p:txBody>
          <a:bodyPr wrap="none" lIns="0" tIns="0" rIns="0" bIns="0" rtlCol="0" anchor="t"/>
          <a:lstStyle/>
          <a:p>
            <a:pPr algn="r" indent="0" marL="0">
              <a:lnSpc>
                <a:spcPts val="1500"/>
              </a:lnSpc>
              <a:buNone/>
            </a:pPr>
            <a:r>
              <a:rPr lang="en-US" sz="900" dirty="0">
                <a:solidFill>
                  <a:srgbClr val="151617"/>
                </a:solidFill>
                <a:latin typeface="Inconsolata" pitchFamily="34" charset="0"/>
                <a:ea typeface="Inconsolata" pitchFamily="34" charset="-122"/>
                <a:cs typeface="Inconsolata" pitchFamily="34" charset="-120"/>
              </a:rPr>
              <a:t>Building Your First Agent</a:t>
            </a:r>
            <a:endParaRPr lang="en-US" sz="900" dirty="0"/>
          </a:p>
        </p:txBody>
      </p:sp>
      <p:sp>
        <p:nvSpPr>
          <p:cNvPr id="40" name="Shape 37"/>
          <p:cNvSpPr/>
          <p:nvPr/>
        </p:nvSpPr>
        <p:spPr>
          <a:xfrm>
            <a:off x="4691301" y="5615107"/>
            <a:ext cx="358735" cy="15240"/>
          </a:xfrm>
          <a:prstGeom prst="roundRect">
            <a:avLst>
              <a:gd name="adj" fmla="val 60000"/>
            </a:avLst>
          </a:prstGeom>
          <a:solidFill>
            <a:srgbClr val="151617"/>
          </a:solidFill>
          <a:ln/>
        </p:spPr>
      </p:sp>
      <p:sp>
        <p:nvSpPr>
          <p:cNvPr id="41" name="Shape 38"/>
          <p:cNvSpPr/>
          <p:nvPr/>
        </p:nvSpPr>
        <p:spPr>
          <a:xfrm>
            <a:off x="4437459" y="5488186"/>
            <a:ext cx="269081" cy="269081"/>
          </a:xfrm>
          <a:prstGeom prst="roundRect">
            <a:avLst>
              <a:gd name="adj" fmla="val 3398"/>
            </a:avLst>
          </a:prstGeom>
          <a:solidFill>
            <a:srgbClr val="F8ECE4"/>
          </a:solidFill>
          <a:ln w="7620">
            <a:solidFill>
              <a:srgbClr val="151617"/>
            </a:solidFill>
            <a:prstDash val="solid"/>
          </a:ln>
          <a:effectLst>
            <a:outerShdw sx="100000" sy="100000" kx="0" ky="0" algn="bl" rotWithShape="0" blurRad="0" dist="10160" dir="2700000">
              <a:srgbClr val="151617">
                <a:alpha val="100000"/>
              </a:srgbClr>
            </a:outerShdw>
          </a:effectLst>
        </p:spPr>
      </p:sp>
      <p:sp>
        <p:nvSpPr>
          <p:cNvPr id="42" name="Text 39"/>
          <p:cNvSpPr/>
          <p:nvPr/>
        </p:nvSpPr>
        <p:spPr>
          <a:xfrm>
            <a:off x="4482346" y="5510629"/>
            <a:ext cx="179308" cy="224195"/>
          </a:xfrm>
          <a:prstGeom prst="rect">
            <a:avLst/>
          </a:prstGeom>
          <a:noFill/>
          <a:ln/>
        </p:spPr>
        <p:txBody>
          <a:bodyPr wrap="none" lIns="0" tIns="0" rIns="0" bIns="0" rtlCol="0" anchor="t"/>
          <a:lstStyle/>
          <a:p>
            <a:pPr algn="ctr" indent="0" marL="0">
              <a:lnSpc>
                <a:spcPts val="1400"/>
              </a:lnSpc>
              <a:buNone/>
            </a:pPr>
            <a:r>
              <a:rPr lang="en-US" sz="1400" b="1" dirty="0">
                <a:solidFill>
                  <a:srgbClr val="151617"/>
                </a:solidFill>
                <a:latin typeface="Montserrat Black" pitchFamily="34" charset="0"/>
                <a:ea typeface="Montserrat Black" pitchFamily="34" charset="-122"/>
                <a:cs typeface="Montserrat Black" pitchFamily="34" charset="-120"/>
              </a:rPr>
              <a:t>8</a:t>
            </a:r>
            <a:endParaRPr lang="en-US" sz="1400" dirty="0"/>
          </a:p>
        </p:txBody>
      </p:sp>
      <p:sp>
        <p:nvSpPr>
          <p:cNvPr id="43" name="Text 40"/>
          <p:cNvSpPr/>
          <p:nvPr/>
        </p:nvSpPr>
        <p:spPr>
          <a:xfrm>
            <a:off x="5169932" y="5529263"/>
            <a:ext cx="1494949" cy="186928"/>
          </a:xfrm>
          <a:prstGeom prst="rect">
            <a:avLst/>
          </a:prstGeom>
          <a:noFill/>
          <a:ln/>
        </p:spPr>
        <p:txBody>
          <a:bodyPr wrap="none" lIns="0" tIns="0" rIns="0" bIns="0" rtlCol="0" anchor="t"/>
          <a:lstStyle/>
          <a:p>
            <a:pPr algn="l" indent="0" marL="0">
              <a:lnSpc>
                <a:spcPts val="1450"/>
              </a:lnSpc>
              <a:buNone/>
            </a:pPr>
            <a:r>
              <a:rPr lang="en-US" sz="1150" b="1" dirty="0">
                <a:solidFill>
                  <a:srgbClr val="151617"/>
                </a:solidFill>
                <a:latin typeface="Montserrat Black" pitchFamily="34" charset="0"/>
                <a:ea typeface="Montserrat Black" pitchFamily="34" charset="-122"/>
                <a:cs typeface="Montserrat Black" pitchFamily="34" charset="-120"/>
              </a:rPr>
              <a:t>15:30</a:t>
            </a:r>
            <a:endParaRPr lang="en-US" sz="1150" dirty="0"/>
          </a:p>
        </p:txBody>
      </p:sp>
      <p:sp>
        <p:nvSpPr>
          <p:cNvPr id="44" name="Text 41"/>
          <p:cNvSpPr/>
          <p:nvPr/>
        </p:nvSpPr>
        <p:spPr>
          <a:xfrm>
            <a:off x="5169932" y="5787866"/>
            <a:ext cx="3330178" cy="191453"/>
          </a:xfrm>
          <a:prstGeom prst="rect">
            <a:avLst/>
          </a:prstGeom>
          <a:noFill/>
          <a:ln/>
        </p:spPr>
        <p:txBody>
          <a:bodyPr wrap="none" lIns="0" tIns="0" rIns="0" bIns="0" rtlCol="0" anchor="t"/>
          <a:lstStyle/>
          <a:p>
            <a:pPr algn="l" indent="0" marL="0">
              <a:lnSpc>
                <a:spcPts val="1500"/>
              </a:lnSpc>
              <a:buNone/>
            </a:pPr>
            <a:r>
              <a:rPr lang="en-US" sz="900" dirty="0">
                <a:solidFill>
                  <a:srgbClr val="151617"/>
                </a:solidFill>
                <a:latin typeface="Inconsolata" pitchFamily="34" charset="0"/>
                <a:ea typeface="Inconsolata" pitchFamily="34" charset="-122"/>
                <a:cs typeface="Inconsolata" pitchFamily="34" charset="-120"/>
              </a:rPr>
              <a:t>Coffee Break</a:t>
            </a:r>
            <a:endParaRPr lang="en-US" sz="900" dirty="0"/>
          </a:p>
        </p:txBody>
      </p:sp>
      <p:sp>
        <p:nvSpPr>
          <p:cNvPr id="45" name="Shape 42"/>
          <p:cNvSpPr/>
          <p:nvPr/>
        </p:nvSpPr>
        <p:spPr>
          <a:xfrm>
            <a:off x="4093964" y="6233636"/>
            <a:ext cx="358735" cy="15240"/>
          </a:xfrm>
          <a:prstGeom prst="roundRect">
            <a:avLst>
              <a:gd name="adj" fmla="val 60000"/>
            </a:avLst>
          </a:prstGeom>
          <a:solidFill>
            <a:srgbClr val="151617"/>
          </a:solidFill>
          <a:ln/>
        </p:spPr>
      </p:sp>
      <p:sp>
        <p:nvSpPr>
          <p:cNvPr id="46" name="Shape 43"/>
          <p:cNvSpPr/>
          <p:nvPr/>
        </p:nvSpPr>
        <p:spPr>
          <a:xfrm>
            <a:off x="4437459" y="6106716"/>
            <a:ext cx="269081" cy="269081"/>
          </a:xfrm>
          <a:prstGeom prst="roundRect">
            <a:avLst>
              <a:gd name="adj" fmla="val 3398"/>
            </a:avLst>
          </a:prstGeom>
          <a:solidFill>
            <a:srgbClr val="F8ECE4"/>
          </a:solidFill>
          <a:ln w="7620">
            <a:solidFill>
              <a:srgbClr val="151617"/>
            </a:solidFill>
            <a:prstDash val="solid"/>
          </a:ln>
          <a:effectLst>
            <a:outerShdw sx="100000" sy="100000" kx="0" ky="0" algn="bl" rotWithShape="0" blurRad="0" dist="10160" dir="2700000">
              <a:srgbClr val="151617">
                <a:alpha val="100000"/>
              </a:srgbClr>
            </a:outerShdw>
          </a:effectLst>
        </p:spPr>
      </p:sp>
      <p:sp>
        <p:nvSpPr>
          <p:cNvPr id="47" name="Text 44"/>
          <p:cNvSpPr/>
          <p:nvPr/>
        </p:nvSpPr>
        <p:spPr>
          <a:xfrm>
            <a:off x="4482346" y="6129159"/>
            <a:ext cx="179308" cy="224195"/>
          </a:xfrm>
          <a:prstGeom prst="rect">
            <a:avLst/>
          </a:prstGeom>
          <a:noFill/>
          <a:ln/>
        </p:spPr>
        <p:txBody>
          <a:bodyPr wrap="none" lIns="0" tIns="0" rIns="0" bIns="0" rtlCol="0" anchor="t"/>
          <a:lstStyle/>
          <a:p>
            <a:pPr algn="ctr" indent="0" marL="0">
              <a:lnSpc>
                <a:spcPts val="1400"/>
              </a:lnSpc>
              <a:buNone/>
            </a:pPr>
            <a:r>
              <a:rPr lang="en-US" sz="1400" b="1" dirty="0">
                <a:solidFill>
                  <a:srgbClr val="151617"/>
                </a:solidFill>
                <a:latin typeface="Montserrat Black" pitchFamily="34" charset="0"/>
                <a:ea typeface="Montserrat Black" pitchFamily="34" charset="-122"/>
                <a:cs typeface="Montserrat Black" pitchFamily="34" charset="-120"/>
              </a:rPr>
              <a:t>9</a:t>
            </a:r>
            <a:endParaRPr lang="en-US" sz="1400" dirty="0"/>
          </a:p>
        </p:txBody>
      </p:sp>
      <p:sp>
        <p:nvSpPr>
          <p:cNvPr id="48" name="Text 45"/>
          <p:cNvSpPr/>
          <p:nvPr/>
        </p:nvSpPr>
        <p:spPr>
          <a:xfrm>
            <a:off x="2479119" y="6147792"/>
            <a:ext cx="1494949" cy="186928"/>
          </a:xfrm>
          <a:prstGeom prst="rect">
            <a:avLst/>
          </a:prstGeom>
          <a:noFill/>
          <a:ln/>
        </p:spPr>
        <p:txBody>
          <a:bodyPr wrap="none" lIns="0" tIns="0" rIns="0" bIns="0" rtlCol="0" anchor="t"/>
          <a:lstStyle/>
          <a:p>
            <a:pPr algn="r" indent="0" marL="0">
              <a:lnSpc>
                <a:spcPts val="1450"/>
              </a:lnSpc>
              <a:buNone/>
            </a:pPr>
            <a:r>
              <a:rPr lang="en-US" sz="1150" b="1" dirty="0">
                <a:solidFill>
                  <a:srgbClr val="151617"/>
                </a:solidFill>
                <a:latin typeface="Montserrat Black" pitchFamily="34" charset="0"/>
                <a:ea typeface="Montserrat Black" pitchFamily="34" charset="-122"/>
                <a:cs typeface="Montserrat Black" pitchFamily="34" charset="-120"/>
              </a:rPr>
              <a:t>15:45</a:t>
            </a:r>
            <a:endParaRPr lang="en-US" sz="1150" dirty="0"/>
          </a:p>
        </p:txBody>
      </p:sp>
      <p:sp>
        <p:nvSpPr>
          <p:cNvPr id="49" name="Text 46"/>
          <p:cNvSpPr/>
          <p:nvPr/>
        </p:nvSpPr>
        <p:spPr>
          <a:xfrm>
            <a:off x="643890" y="6406396"/>
            <a:ext cx="3330178" cy="191453"/>
          </a:xfrm>
          <a:prstGeom prst="rect">
            <a:avLst/>
          </a:prstGeom>
          <a:noFill/>
          <a:ln/>
        </p:spPr>
        <p:txBody>
          <a:bodyPr wrap="none" lIns="0" tIns="0" rIns="0" bIns="0" rtlCol="0" anchor="t"/>
          <a:lstStyle/>
          <a:p>
            <a:pPr algn="r" indent="0" marL="0">
              <a:lnSpc>
                <a:spcPts val="1500"/>
              </a:lnSpc>
              <a:buNone/>
            </a:pPr>
            <a:r>
              <a:rPr lang="en-US" sz="900" dirty="0">
                <a:solidFill>
                  <a:srgbClr val="151617"/>
                </a:solidFill>
                <a:latin typeface="Inconsolata" pitchFamily="34" charset="0"/>
                <a:ea typeface="Inconsolata" pitchFamily="34" charset="-122"/>
                <a:cs typeface="Inconsolata" pitchFamily="34" charset="-120"/>
              </a:rPr>
              <a:t>Handling LLM Pitfalls</a:t>
            </a:r>
            <a:endParaRPr lang="en-US" sz="900" dirty="0"/>
          </a:p>
        </p:txBody>
      </p:sp>
      <p:sp>
        <p:nvSpPr>
          <p:cNvPr id="50" name="Shape 47"/>
          <p:cNvSpPr/>
          <p:nvPr/>
        </p:nvSpPr>
        <p:spPr>
          <a:xfrm>
            <a:off x="4691301" y="6852166"/>
            <a:ext cx="358735" cy="15240"/>
          </a:xfrm>
          <a:prstGeom prst="roundRect">
            <a:avLst>
              <a:gd name="adj" fmla="val 60000"/>
            </a:avLst>
          </a:prstGeom>
          <a:solidFill>
            <a:srgbClr val="151617"/>
          </a:solidFill>
          <a:ln/>
        </p:spPr>
      </p:sp>
      <p:sp>
        <p:nvSpPr>
          <p:cNvPr id="51" name="Shape 48"/>
          <p:cNvSpPr/>
          <p:nvPr/>
        </p:nvSpPr>
        <p:spPr>
          <a:xfrm>
            <a:off x="4437459" y="6725245"/>
            <a:ext cx="269081" cy="269081"/>
          </a:xfrm>
          <a:prstGeom prst="roundRect">
            <a:avLst>
              <a:gd name="adj" fmla="val 3398"/>
            </a:avLst>
          </a:prstGeom>
          <a:solidFill>
            <a:srgbClr val="F8ECE4"/>
          </a:solidFill>
          <a:ln w="7620">
            <a:solidFill>
              <a:srgbClr val="151617"/>
            </a:solidFill>
            <a:prstDash val="solid"/>
          </a:ln>
          <a:effectLst>
            <a:outerShdw sx="100000" sy="100000" kx="0" ky="0" algn="bl" rotWithShape="0" blurRad="0" dist="10160" dir="2700000">
              <a:srgbClr val="151617">
                <a:alpha val="100000"/>
              </a:srgbClr>
            </a:outerShdw>
          </a:effectLst>
        </p:spPr>
      </p:sp>
      <p:sp>
        <p:nvSpPr>
          <p:cNvPr id="52" name="Text 49"/>
          <p:cNvSpPr/>
          <p:nvPr/>
        </p:nvSpPr>
        <p:spPr>
          <a:xfrm>
            <a:off x="4482346" y="6747689"/>
            <a:ext cx="179308" cy="224195"/>
          </a:xfrm>
          <a:prstGeom prst="rect">
            <a:avLst/>
          </a:prstGeom>
          <a:noFill/>
          <a:ln/>
        </p:spPr>
        <p:txBody>
          <a:bodyPr wrap="none" lIns="0" tIns="0" rIns="0" bIns="0" rtlCol="0" anchor="t"/>
          <a:lstStyle/>
          <a:p>
            <a:pPr algn="ctr" indent="0" marL="0">
              <a:lnSpc>
                <a:spcPts val="1400"/>
              </a:lnSpc>
              <a:buNone/>
            </a:pPr>
            <a:r>
              <a:rPr lang="en-US" sz="1400" b="1" dirty="0">
                <a:solidFill>
                  <a:srgbClr val="151617"/>
                </a:solidFill>
                <a:latin typeface="Montserrat Black" pitchFamily="34" charset="0"/>
                <a:ea typeface="Montserrat Black" pitchFamily="34" charset="-122"/>
                <a:cs typeface="Montserrat Black" pitchFamily="34" charset="-120"/>
              </a:rPr>
              <a:t>10</a:t>
            </a:r>
            <a:endParaRPr lang="en-US" sz="1400" dirty="0"/>
          </a:p>
        </p:txBody>
      </p:sp>
      <p:sp>
        <p:nvSpPr>
          <p:cNvPr id="53" name="Text 50"/>
          <p:cNvSpPr/>
          <p:nvPr/>
        </p:nvSpPr>
        <p:spPr>
          <a:xfrm>
            <a:off x="5169932" y="6766322"/>
            <a:ext cx="1494949" cy="186928"/>
          </a:xfrm>
          <a:prstGeom prst="rect">
            <a:avLst/>
          </a:prstGeom>
          <a:noFill/>
          <a:ln/>
        </p:spPr>
        <p:txBody>
          <a:bodyPr wrap="none" lIns="0" tIns="0" rIns="0" bIns="0" rtlCol="0" anchor="t"/>
          <a:lstStyle/>
          <a:p>
            <a:pPr algn="l" indent="0" marL="0">
              <a:lnSpc>
                <a:spcPts val="1450"/>
              </a:lnSpc>
              <a:buNone/>
            </a:pPr>
            <a:r>
              <a:rPr lang="en-US" sz="1150" b="1" dirty="0">
                <a:solidFill>
                  <a:srgbClr val="151617"/>
                </a:solidFill>
                <a:latin typeface="Montserrat Black" pitchFamily="34" charset="0"/>
                <a:ea typeface="Montserrat Black" pitchFamily="34" charset="-122"/>
                <a:cs typeface="Montserrat Black" pitchFamily="34" charset="-120"/>
              </a:rPr>
              <a:t>16:30</a:t>
            </a:r>
            <a:endParaRPr lang="en-US" sz="1150" dirty="0"/>
          </a:p>
        </p:txBody>
      </p:sp>
      <p:sp>
        <p:nvSpPr>
          <p:cNvPr id="54" name="Text 51"/>
          <p:cNvSpPr/>
          <p:nvPr/>
        </p:nvSpPr>
        <p:spPr>
          <a:xfrm>
            <a:off x="5169932" y="7024926"/>
            <a:ext cx="3330178" cy="191453"/>
          </a:xfrm>
          <a:prstGeom prst="rect">
            <a:avLst/>
          </a:prstGeom>
          <a:noFill/>
          <a:ln/>
        </p:spPr>
        <p:txBody>
          <a:bodyPr wrap="none" lIns="0" tIns="0" rIns="0" bIns="0" rtlCol="0" anchor="t"/>
          <a:lstStyle/>
          <a:p>
            <a:pPr algn="l" indent="0" marL="0">
              <a:lnSpc>
                <a:spcPts val="1500"/>
              </a:lnSpc>
              <a:buNone/>
            </a:pPr>
            <a:r>
              <a:rPr lang="en-US" sz="900" dirty="0">
                <a:solidFill>
                  <a:srgbClr val="151617"/>
                </a:solidFill>
                <a:latin typeface="Inconsolata" pitchFamily="34" charset="0"/>
                <a:ea typeface="Inconsolata" pitchFamily="34" charset="-122"/>
                <a:cs typeface="Inconsolata" pitchFamily="34" charset="-120"/>
              </a:rPr>
              <a:t>Reflection &amp; Wrap-Up</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26400"/>
            <a:ext cx="5387102" cy="673418"/>
          </a:xfrm>
          <a:prstGeom prst="rect">
            <a:avLst/>
          </a:prstGeom>
          <a:noFill/>
          <a:ln/>
        </p:spPr>
        <p:txBody>
          <a:bodyPr wrap="none" lIns="0" tIns="0" rIns="0" bIns="0" rtlCol="0" anchor="t"/>
          <a:lstStyle/>
          <a:p>
            <a:pPr algn="l" indent="0" marL="0">
              <a:lnSpc>
                <a:spcPts val="5300"/>
              </a:lnSpc>
              <a:buNone/>
            </a:pPr>
            <a:r>
              <a:rPr lang="en-US" sz="4200" b="1" dirty="0">
                <a:solidFill>
                  <a:srgbClr val="151617"/>
                </a:solidFill>
                <a:latin typeface="Montserrat Black" pitchFamily="34" charset="0"/>
                <a:ea typeface="Montserrat Black" pitchFamily="34" charset="-122"/>
                <a:cs typeface="Montserrat Black" pitchFamily="34" charset="-120"/>
              </a:rPr>
              <a:t>Housekeeping</a:t>
            </a:r>
            <a:endParaRPr lang="en-US" sz="4200" dirty="0"/>
          </a:p>
        </p:txBody>
      </p:sp>
      <p:sp>
        <p:nvSpPr>
          <p:cNvPr id="3" name="Shape 1"/>
          <p:cNvSpPr/>
          <p:nvPr/>
        </p:nvSpPr>
        <p:spPr>
          <a:xfrm>
            <a:off x="793790" y="1830705"/>
            <a:ext cx="6413659" cy="1256586"/>
          </a:xfrm>
          <a:prstGeom prst="roundRect">
            <a:avLst>
              <a:gd name="adj" fmla="val 728"/>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4" name="Text 2"/>
          <p:cNvSpPr/>
          <p:nvPr/>
        </p:nvSpPr>
        <p:spPr>
          <a:xfrm>
            <a:off x="1016794" y="2053709"/>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Montserrat Black" pitchFamily="34" charset="0"/>
                <a:ea typeface="Montserrat Black" pitchFamily="34" charset="-122"/>
                <a:cs typeface="Montserrat Black" pitchFamily="34" charset="-120"/>
              </a:rPr>
              <a:t>📶</a:t>
            </a:r>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 WiFi</a:t>
            </a:r>
            <a:endParaRPr lang="en-US" sz="2100" dirty="0"/>
          </a:p>
        </p:txBody>
      </p:sp>
      <p:sp>
        <p:nvSpPr>
          <p:cNvPr id="5" name="Text 3"/>
          <p:cNvSpPr/>
          <p:nvPr/>
        </p:nvSpPr>
        <p:spPr>
          <a:xfrm>
            <a:off x="1016794" y="2519482"/>
            <a:ext cx="5967651" cy="344805"/>
          </a:xfrm>
          <a:prstGeom prst="rect">
            <a:avLst/>
          </a:prstGeom>
          <a:noFill/>
          <a:ln/>
        </p:spPr>
        <p:txBody>
          <a:bodyPr wrap="none" lIns="0" tIns="0" rIns="0" bIns="0" rtlCol="0" anchor="t"/>
          <a:lstStyle/>
          <a:p>
            <a:pPr algn="l"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[network name + password]</a:t>
            </a:r>
            <a:endParaRPr lang="en-US" sz="1650" dirty="0"/>
          </a:p>
        </p:txBody>
      </p:sp>
      <p:sp>
        <p:nvSpPr>
          <p:cNvPr id="6" name="Shape 4"/>
          <p:cNvSpPr/>
          <p:nvPr/>
        </p:nvSpPr>
        <p:spPr>
          <a:xfrm>
            <a:off x="7422833" y="1830705"/>
            <a:ext cx="6413778" cy="1256586"/>
          </a:xfrm>
          <a:prstGeom prst="roundRect">
            <a:avLst>
              <a:gd name="adj" fmla="val 728"/>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7" name="Text 5"/>
          <p:cNvSpPr/>
          <p:nvPr/>
        </p:nvSpPr>
        <p:spPr>
          <a:xfrm>
            <a:off x="7645837" y="2053709"/>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Montserrat Black" pitchFamily="34" charset="0"/>
                <a:ea typeface="Montserrat Black" pitchFamily="34" charset="-122"/>
                <a:cs typeface="Montserrat Black" pitchFamily="34" charset="-120"/>
              </a:rPr>
              <a:t>🔗</a:t>
            </a:r>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 Bootcamp repo</a:t>
            </a:r>
            <a:endParaRPr lang="en-US" sz="2100" dirty="0"/>
          </a:p>
        </p:txBody>
      </p:sp>
      <p:sp>
        <p:nvSpPr>
          <p:cNvPr id="8" name="Text 6"/>
          <p:cNvSpPr/>
          <p:nvPr/>
        </p:nvSpPr>
        <p:spPr>
          <a:xfrm>
            <a:off x="7645837" y="2519482"/>
            <a:ext cx="5967770" cy="344805"/>
          </a:xfrm>
          <a:prstGeom prst="rect">
            <a:avLst/>
          </a:prstGeom>
          <a:noFill/>
          <a:ln/>
        </p:spPr>
        <p:txBody>
          <a:bodyPr wrap="none" lIns="0" tIns="0" rIns="0" bIns="0" rtlCol="0" anchor="t"/>
          <a:lstStyle/>
          <a:p>
            <a:pPr algn="l"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[GitHub/Colab link]</a:t>
            </a:r>
            <a:endParaRPr lang="en-US" sz="1650" dirty="0"/>
          </a:p>
        </p:txBody>
      </p:sp>
      <p:sp>
        <p:nvSpPr>
          <p:cNvPr id="9" name="Shape 7"/>
          <p:cNvSpPr/>
          <p:nvPr/>
        </p:nvSpPr>
        <p:spPr>
          <a:xfrm>
            <a:off x="793790" y="3302675"/>
            <a:ext cx="6413659" cy="1256586"/>
          </a:xfrm>
          <a:prstGeom prst="roundRect">
            <a:avLst>
              <a:gd name="adj" fmla="val 728"/>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10" name="Text 8"/>
          <p:cNvSpPr/>
          <p:nvPr/>
        </p:nvSpPr>
        <p:spPr>
          <a:xfrm>
            <a:off x="1016794" y="3525679"/>
            <a:ext cx="429506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Montserrat Black" pitchFamily="34" charset="0"/>
                <a:ea typeface="Montserrat Black" pitchFamily="34" charset="-122"/>
                <a:cs typeface="Montserrat Black" pitchFamily="34" charset="-120"/>
              </a:rPr>
              <a:t>🤝</a:t>
            </a:r>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 Collaboration encouraged!</a:t>
            </a:r>
            <a:endParaRPr lang="en-US" sz="2100" dirty="0"/>
          </a:p>
        </p:txBody>
      </p:sp>
      <p:sp>
        <p:nvSpPr>
          <p:cNvPr id="11" name="Text 9"/>
          <p:cNvSpPr/>
          <p:nvPr/>
        </p:nvSpPr>
        <p:spPr>
          <a:xfrm>
            <a:off x="1016794" y="3991451"/>
            <a:ext cx="5967651" cy="344805"/>
          </a:xfrm>
          <a:prstGeom prst="rect">
            <a:avLst/>
          </a:prstGeom>
          <a:noFill/>
          <a:ln/>
        </p:spPr>
        <p:txBody>
          <a:bodyPr wrap="none" lIns="0" tIns="0" rIns="0" bIns="0" rtlCol="0" anchor="t"/>
          <a:lstStyle/>
          <a:p>
            <a:pPr algn="l"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Work together to solve challenges</a:t>
            </a:r>
            <a:endParaRPr lang="en-US" sz="1650" dirty="0"/>
          </a:p>
        </p:txBody>
      </p:sp>
      <p:sp>
        <p:nvSpPr>
          <p:cNvPr id="12" name="Shape 10"/>
          <p:cNvSpPr/>
          <p:nvPr/>
        </p:nvSpPr>
        <p:spPr>
          <a:xfrm>
            <a:off x="7422833" y="3302675"/>
            <a:ext cx="6413778" cy="1256586"/>
          </a:xfrm>
          <a:prstGeom prst="roundRect">
            <a:avLst>
              <a:gd name="adj" fmla="val 728"/>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13" name="Text 11"/>
          <p:cNvSpPr/>
          <p:nvPr/>
        </p:nvSpPr>
        <p:spPr>
          <a:xfrm>
            <a:off x="7645837" y="3525679"/>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Montserrat Black" pitchFamily="34" charset="0"/>
                <a:ea typeface="Montserrat Black" pitchFamily="34" charset="-122"/>
                <a:cs typeface="Montserrat Black" pitchFamily="34" charset="-120"/>
              </a:rPr>
              <a:t>🙋</a:t>
            </a:r>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 Questions</a:t>
            </a:r>
            <a:endParaRPr lang="en-US" sz="2100" dirty="0"/>
          </a:p>
        </p:txBody>
      </p:sp>
      <p:sp>
        <p:nvSpPr>
          <p:cNvPr id="14" name="Text 12"/>
          <p:cNvSpPr/>
          <p:nvPr/>
        </p:nvSpPr>
        <p:spPr>
          <a:xfrm>
            <a:off x="7645837" y="3991451"/>
            <a:ext cx="5967770" cy="344805"/>
          </a:xfrm>
          <a:prstGeom prst="rect">
            <a:avLst/>
          </a:prstGeom>
          <a:noFill/>
          <a:ln/>
        </p:spPr>
        <p:txBody>
          <a:bodyPr wrap="none" lIns="0" tIns="0" rIns="0" bIns="0" rtlCol="0" anchor="t"/>
          <a:lstStyle/>
          <a:p>
            <a:pPr algn="l"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Ask anytime — interactive format</a:t>
            </a:r>
            <a:endParaRPr lang="en-US" sz="1650" dirty="0"/>
          </a:p>
        </p:txBody>
      </p:sp>
      <p:sp>
        <p:nvSpPr>
          <p:cNvPr id="15" name="Shape 13"/>
          <p:cNvSpPr/>
          <p:nvPr/>
        </p:nvSpPr>
        <p:spPr>
          <a:xfrm>
            <a:off x="793790" y="4774644"/>
            <a:ext cx="6413659" cy="1256586"/>
          </a:xfrm>
          <a:prstGeom prst="roundRect">
            <a:avLst>
              <a:gd name="adj" fmla="val 728"/>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16" name="Text 14"/>
          <p:cNvSpPr/>
          <p:nvPr/>
        </p:nvSpPr>
        <p:spPr>
          <a:xfrm>
            <a:off x="1016794" y="4997648"/>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Montserrat Black" pitchFamily="34" charset="0"/>
                <a:ea typeface="Montserrat Black" pitchFamily="34" charset="-122"/>
                <a:cs typeface="Montserrat Black" pitchFamily="34" charset="-120"/>
              </a:rPr>
              <a:t>👩‍💻</a:t>
            </a:r>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 Let's start now</a:t>
            </a:r>
            <a:endParaRPr lang="en-US" sz="2100" dirty="0"/>
          </a:p>
        </p:txBody>
      </p:sp>
      <p:sp>
        <p:nvSpPr>
          <p:cNvPr id="17" name="Text 15"/>
          <p:cNvSpPr/>
          <p:nvPr/>
        </p:nvSpPr>
        <p:spPr>
          <a:xfrm>
            <a:off x="1016794" y="5463421"/>
            <a:ext cx="5967651" cy="344805"/>
          </a:xfrm>
          <a:prstGeom prst="rect">
            <a:avLst/>
          </a:prstGeom>
          <a:noFill/>
          <a:ln/>
        </p:spPr>
        <p:txBody>
          <a:bodyPr wrap="none" lIns="0" tIns="0" rIns="0" bIns="0" rtlCol="0" anchor="t"/>
          <a:lstStyle/>
          <a:p>
            <a:pPr algn="l"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Open the repo and run your first cell!</a:t>
            </a:r>
            <a:endParaRPr lang="en-US" sz="1650" dirty="0"/>
          </a:p>
        </p:txBody>
      </p:sp>
      <p:sp>
        <p:nvSpPr>
          <p:cNvPr id="18" name="Shape 16"/>
          <p:cNvSpPr/>
          <p:nvPr/>
        </p:nvSpPr>
        <p:spPr>
          <a:xfrm>
            <a:off x="7422833" y="4774644"/>
            <a:ext cx="6413778" cy="1256586"/>
          </a:xfrm>
          <a:prstGeom prst="roundRect">
            <a:avLst>
              <a:gd name="adj" fmla="val 728"/>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19" name="Text 17"/>
          <p:cNvSpPr/>
          <p:nvPr/>
        </p:nvSpPr>
        <p:spPr>
          <a:xfrm>
            <a:off x="7645837" y="4997648"/>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Montserrat Black" pitchFamily="34" charset="0"/>
                <a:ea typeface="Montserrat Black" pitchFamily="34" charset="-122"/>
                <a:cs typeface="Montserrat Black" pitchFamily="34" charset="-120"/>
              </a:rPr>
              <a:t>📋</a:t>
            </a:r>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 Feedback</a:t>
            </a:r>
            <a:endParaRPr lang="en-US" sz="2100" dirty="0"/>
          </a:p>
        </p:txBody>
      </p:sp>
      <p:sp>
        <p:nvSpPr>
          <p:cNvPr id="20" name="Text 18"/>
          <p:cNvSpPr/>
          <p:nvPr/>
        </p:nvSpPr>
        <p:spPr>
          <a:xfrm>
            <a:off x="7645837" y="5463421"/>
            <a:ext cx="5967770" cy="344805"/>
          </a:xfrm>
          <a:prstGeom prst="rect">
            <a:avLst/>
          </a:prstGeom>
          <a:noFill/>
          <a:ln/>
        </p:spPr>
        <p:txBody>
          <a:bodyPr wrap="none" lIns="0" tIns="0" rIns="0" bIns="0" rtlCol="0" anchor="t"/>
          <a:lstStyle/>
          <a:p>
            <a:pPr algn="l"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End of day</a:t>
            </a:r>
            <a:endParaRPr lang="en-US" sz="1650" dirty="0"/>
          </a:p>
        </p:txBody>
      </p:sp>
      <p:sp>
        <p:nvSpPr>
          <p:cNvPr id="21" name="Shape 19"/>
          <p:cNvSpPr/>
          <p:nvPr/>
        </p:nvSpPr>
        <p:spPr>
          <a:xfrm>
            <a:off x="793790" y="6246614"/>
            <a:ext cx="13042821" cy="1256586"/>
          </a:xfrm>
          <a:prstGeom prst="roundRect">
            <a:avLst>
              <a:gd name="adj" fmla="val 728"/>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22" name="Text 20"/>
          <p:cNvSpPr/>
          <p:nvPr/>
        </p:nvSpPr>
        <p:spPr>
          <a:xfrm>
            <a:off x="1016794" y="6469618"/>
            <a:ext cx="3453765"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Montserrat Black" pitchFamily="34" charset="0"/>
                <a:ea typeface="Montserrat Black" pitchFamily="34" charset="-122"/>
                <a:cs typeface="Montserrat Black" pitchFamily="34" charset="-120"/>
              </a:rPr>
              <a:t>💻</a:t>
            </a:r>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 Bring your notebook</a:t>
            </a:r>
            <a:endParaRPr lang="en-US" sz="2100" dirty="0"/>
          </a:p>
        </p:txBody>
      </p:sp>
      <p:sp>
        <p:nvSpPr>
          <p:cNvPr id="23" name="Text 21"/>
          <p:cNvSpPr/>
          <p:nvPr/>
        </p:nvSpPr>
        <p:spPr>
          <a:xfrm>
            <a:off x="1016794" y="6935391"/>
            <a:ext cx="12596813" cy="344805"/>
          </a:xfrm>
          <a:prstGeom prst="rect">
            <a:avLst/>
          </a:prstGeom>
          <a:noFill/>
          <a:ln/>
        </p:spPr>
        <p:txBody>
          <a:bodyPr wrap="none" lIns="0" tIns="0" rIns="0" bIns="0" rtlCol="0" anchor="t"/>
          <a:lstStyle/>
          <a:p>
            <a:pPr algn="l"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You'll need your own laptop for all activities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4279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Participant Expectations</a:t>
            </a:r>
            <a:endParaRPr lang="en-US" sz="4450" dirty="0"/>
          </a:p>
        </p:txBody>
      </p:sp>
      <p:sp>
        <p:nvSpPr>
          <p:cNvPr id="4" name="Text 1"/>
          <p:cNvSpPr/>
          <p:nvPr/>
        </p:nvSpPr>
        <p:spPr>
          <a:xfrm>
            <a:off x="793790" y="34273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You will:</a:t>
            </a:r>
            <a:endParaRPr lang="en-US" sz="2200" dirty="0"/>
          </a:p>
        </p:txBody>
      </p:sp>
      <p:sp>
        <p:nvSpPr>
          <p:cNvPr id="5" name="Text 2"/>
          <p:cNvSpPr/>
          <p:nvPr/>
        </p:nvSpPr>
        <p:spPr>
          <a:xfrm>
            <a:off x="793790" y="4008477"/>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Build agents yourself</a:t>
            </a:r>
            <a:endParaRPr lang="en-US" sz="1750" dirty="0"/>
          </a:p>
        </p:txBody>
      </p:sp>
      <p:sp>
        <p:nvSpPr>
          <p:cNvPr id="6" name="Text 3"/>
          <p:cNvSpPr/>
          <p:nvPr/>
        </p:nvSpPr>
        <p:spPr>
          <a:xfrm>
            <a:off x="793790" y="4450675"/>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Try out code live</a:t>
            </a:r>
            <a:endParaRPr lang="en-US" sz="1750" dirty="0"/>
          </a:p>
        </p:txBody>
      </p:sp>
      <p:sp>
        <p:nvSpPr>
          <p:cNvPr id="7" name="Text 4"/>
          <p:cNvSpPr/>
          <p:nvPr/>
        </p:nvSpPr>
        <p:spPr>
          <a:xfrm>
            <a:off x="793790" y="4892873"/>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Work with small teams</a:t>
            </a:r>
            <a:endParaRPr lang="en-US" sz="1750" dirty="0"/>
          </a:p>
        </p:txBody>
      </p:sp>
      <p:sp>
        <p:nvSpPr>
          <p:cNvPr id="8" name="Text 5"/>
          <p:cNvSpPr/>
          <p:nvPr/>
        </p:nvSpPr>
        <p:spPr>
          <a:xfrm>
            <a:off x="793790" y="5335072"/>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Share findings and questions</a:t>
            </a:r>
            <a:endParaRPr lang="en-US" sz="1750" dirty="0"/>
          </a:p>
        </p:txBody>
      </p:sp>
      <p:sp>
        <p:nvSpPr>
          <p:cNvPr id="9" name="Text 6"/>
          <p:cNvSpPr/>
          <p:nvPr/>
        </p:nvSpPr>
        <p:spPr>
          <a:xfrm>
            <a:off x="793790" y="6140172"/>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Provide feedback</a:t>
            </a:r>
            <a:endParaRPr lang="en-US" sz="1750" dirty="0"/>
          </a:p>
        </p:txBody>
      </p:sp>
      <p:sp>
        <p:nvSpPr>
          <p:cNvPr id="10" name="Text 7"/>
          <p:cNvSpPr/>
          <p:nvPr/>
        </p:nvSpPr>
        <p:spPr>
          <a:xfrm>
            <a:off x="4856321" y="34273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Be ready to:</a:t>
            </a:r>
            <a:endParaRPr lang="en-US" sz="2200" dirty="0"/>
          </a:p>
        </p:txBody>
      </p:sp>
      <p:sp>
        <p:nvSpPr>
          <p:cNvPr id="11" name="Text 8"/>
          <p:cNvSpPr/>
          <p:nvPr/>
        </p:nvSpPr>
        <p:spPr>
          <a:xfrm>
            <a:off x="4856321" y="4008477"/>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Day 1: Work in Google Colab / Kaggle — no local install required</a:t>
            </a:r>
            <a:endParaRPr lang="en-US" sz="1750" dirty="0"/>
          </a:p>
        </p:txBody>
      </p:sp>
      <p:sp>
        <p:nvSpPr>
          <p:cNvPr id="12" name="Text 9"/>
          <p:cNvSpPr/>
          <p:nvPr/>
        </p:nvSpPr>
        <p:spPr>
          <a:xfrm>
            <a:off x="4856321" y="5176480"/>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Engage in discussion and collaborative learning</a:t>
            </a:r>
            <a:endParaRPr lang="en-US" sz="1750" dirty="0"/>
          </a:p>
        </p:txBody>
      </p:sp>
      <p:sp>
        <p:nvSpPr>
          <p:cNvPr id="13" name="Text 10"/>
          <p:cNvSpPr/>
          <p:nvPr/>
        </p:nvSpPr>
        <p:spPr>
          <a:xfrm>
            <a:off x="4856321" y="5981581"/>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Experiment — don't be afraid to break things!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2025-06-15T21:32:49Z</dcterms:created>
  <dcterms:modified xsi:type="dcterms:W3CDTF">2025-06-15T21:32:49Z</dcterms:modified>
</cp:coreProperties>
</file>